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30"/>
  </p:notesMasterIdLst>
  <p:sldIdLst>
    <p:sldId id="262" r:id="rId5"/>
    <p:sldId id="263" r:id="rId6"/>
    <p:sldId id="264" r:id="rId7"/>
    <p:sldId id="265" r:id="rId8"/>
    <p:sldId id="267" r:id="rId9"/>
    <p:sldId id="270" r:id="rId10"/>
    <p:sldId id="266" r:id="rId11"/>
    <p:sldId id="268" r:id="rId12"/>
    <p:sldId id="269" r:id="rId13"/>
    <p:sldId id="271" r:id="rId14"/>
    <p:sldId id="272" r:id="rId15"/>
    <p:sldId id="273" r:id="rId16"/>
    <p:sldId id="274" r:id="rId17"/>
    <p:sldId id="275" r:id="rId18"/>
    <p:sldId id="280" r:id="rId19"/>
    <p:sldId id="284" r:id="rId20"/>
    <p:sldId id="276" r:id="rId21"/>
    <p:sldId id="283" r:id="rId22"/>
    <p:sldId id="285" r:id="rId23"/>
    <p:sldId id="286" r:id="rId24"/>
    <p:sldId id="287" r:id="rId25"/>
    <p:sldId id="288" r:id="rId26"/>
    <p:sldId id="289" r:id="rId27"/>
    <p:sldId id="290" r:id="rId28"/>
    <p:sldId id="291" r:id="rId2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4" autoAdjust="0"/>
    <p:restoredTop sz="94660"/>
  </p:normalViewPr>
  <p:slideViewPr>
    <p:cSldViewPr snapToGrid="0">
      <p:cViewPr varScale="1">
        <p:scale>
          <a:sx n="114" d="100"/>
          <a:sy n="114" d="100"/>
        </p:scale>
        <p:origin x="474"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notesMaster" Target="notesMasters/notesMaster1.xml"/><Relationship Id="rId8" Type="http://schemas.openxmlformats.org/officeDocument/2006/relationships/slide" Target="slides/slide4.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74252F2-8D74-4A87-AA04-8FEC1C8C280D}" type="doc">
      <dgm:prSet loTypeId="urn:microsoft.com/office/officeart/2005/8/layout/vList5" loCatId="list" qsTypeId="urn:microsoft.com/office/officeart/2005/8/quickstyle/simple1" qsCatId="simple" csTypeId="urn:microsoft.com/office/officeart/2005/8/colors/colorful2" csCatId="colorful"/>
      <dgm:spPr/>
      <dgm:t>
        <a:bodyPr/>
        <a:lstStyle/>
        <a:p>
          <a:endParaRPr lang="en-US"/>
        </a:p>
      </dgm:t>
    </dgm:pt>
    <dgm:pt modelId="{F8E77B07-CCEA-49DC-9E4D-0E6735CF50F8}">
      <dgm:prSet/>
      <dgm:spPr/>
      <dgm:t>
        <a:bodyPr/>
        <a:lstStyle/>
        <a:p>
          <a:r>
            <a:rPr lang="en-US"/>
            <a:t>Population Size</a:t>
          </a:r>
        </a:p>
      </dgm:t>
    </dgm:pt>
    <dgm:pt modelId="{EE00E272-3986-45D6-BA02-77EFB62DCC35}" type="parTrans" cxnId="{A4B5C8E9-5945-40AA-87A1-9FE783C1DAD2}">
      <dgm:prSet/>
      <dgm:spPr/>
      <dgm:t>
        <a:bodyPr/>
        <a:lstStyle/>
        <a:p>
          <a:endParaRPr lang="en-US"/>
        </a:p>
      </dgm:t>
    </dgm:pt>
    <dgm:pt modelId="{D4A756DF-9DC5-4760-9BA1-A7A07111495C}" type="sibTrans" cxnId="{A4B5C8E9-5945-40AA-87A1-9FE783C1DAD2}">
      <dgm:prSet/>
      <dgm:spPr/>
      <dgm:t>
        <a:bodyPr/>
        <a:lstStyle/>
        <a:p>
          <a:endParaRPr lang="en-US"/>
        </a:p>
      </dgm:t>
    </dgm:pt>
    <dgm:pt modelId="{17A6133E-E575-43A1-88FF-DCBA0638E088}">
      <dgm:prSet/>
      <dgm:spPr/>
      <dgm:t>
        <a:bodyPr/>
        <a:lstStyle/>
        <a:p>
          <a:r>
            <a:rPr lang="en-US"/>
            <a:t>Mutation Rate</a:t>
          </a:r>
        </a:p>
      </dgm:t>
    </dgm:pt>
    <dgm:pt modelId="{22543A38-5FB7-4336-A9F2-163DACB9CD78}" type="parTrans" cxnId="{A6BAF326-8B26-45DB-BDBB-8D7E0BECC687}">
      <dgm:prSet/>
      <dgm:spPr/>
      <dgm:t>
        <a:bodyPr/>
        <a:lstStyle/>
        <a:p>
          <a:endParaRPr lang="en-US"/>
        </a:p>
      </dgm:t>
    </dgm:pt>
    <dgm:pt modelId="{58A8FE8C-5578-455A-ABD8-44E6DB5ECF7E}" type="sibTrans" cxnId="{A6BAF326-8B26-45DB-BDBB-8D7E0BECC687}">
      <dgm:prSet/>
      <dgm:spPr/>
      <dgm:t>
        <a:bodyPr/>
        <a:lstStyle/>
        <a:p>
          <a:endParaRPr lang="en-US"/>
        </a:p>
      </dgm:t>
    </dgm:pt>
    <dgm:pt modelId="{7E3CFC93-CCA8-43F3-8E0D-2736B85EB780}">
      <dgm:prSet/>
      <dgm:spPr/>
      <dgm:t>
        <a:bodyPr/>
        <a:lstStyle/>
        <a:p>
          <a:r>
            <a:rPr lang="en-US"/>
            <a:t>Parent Selection Function</a:t>
          </a:r>
        </a:p>
      </dgm:t>
    </dgm:pt>
    <dgm:pt modelId="{DECB9A36-3910-4D83-A5D9-7C56F903BD54}" type="parTrans" cxnId="{1D776216-BB3F-4EF3-B5AE-C9E7345B5835}">
      <dgm:prSet/>
      <dgm:spPr/>
      <dgm:t>
        <a:bodyPr/>
        <a:lstStyle/>
        <a:p>
          <a:endParaRPr lang="en-US"/>
        </a:p>
      </dgm:t>
    </dgm:pt>
    <dgm:pt modelId="{6472AA16-ACAE-433F-B22D-1E2C6AAA5FC3}" type="sibTrans" cxnId="{1D776216-BB3F-4EF3-B5AE-C9E7345B5835}">
      <dgm:prSet/>
      <dgm:spPr/>
      <dgm:t>
        <a:bodyPr/>
        <a:lstStyle/>
        <a:p>
          <a:endParaRPr lang="en-US"/>
        </a:p>
      </dgm:t>
    </dgm:pt>
    <dgm:pt modelId="{8A8602F1-D416-4230-A556-26AFBC465741}">
      <dgm:prSet/>
      <dgm:spPr/>
      <dgm:t>
        <a:bodyPr/>
        <a:lstStyle/>
        <a:p>
          <a:r>
            <a:rPr lang="en-US"/>
            <a:t>Random Generator Quality</a:t>
          </a:r>
        </a:p>
      </dgm:t>
    </dgm:pt>
    <dgm:pt modelId="{605D857F-4CED-4C3C-9943-C78F6548A4F9}" type="parTrans" cxnId="{58918698-1C25-4283-9B09-927C955D576F}">
      <dgm:prSet/>
      <dgm:spPr/>
      <dgm:t>
        <a:bodyPr/>
        <a:lstStyle/>
        <a:p>
          <a:endParaRPr lang="en-US"/>
        </a:p>
      </dgm:t>
    </dgm:pt>
    <dgm:pt modelId="{F2EE2FCE-0B14-4FE2-AEF4-5FA0C45733AD}" type="sibTrans" cxnId="{58918698-1C25-4283-9B09-927C955D576F}">
      <dgm:prSet/>
      <dgm:spPr/>
      <dgm:t>
        <a:bodyPr/>
        <a:lstStyle/>
        <a:p>
          <a:endParaRPr lang="en-US"/>
        </a:p>
      </dgm:t>
    </dgm:pt>
    <dgm:pt modelId="{53FF9BD2-75B4-4B2C-B549-77B187861041}" type="pres">
      <dgm:prSet presAssocID="{074252F2-8D74-4A87-AA04-8FEC1C8C280D}" presName="Name0" presStyleCnt="0">
        <dgm:presLayoutVars>
          <dgm:dir/>
          <dgm:animLvl val="lvl"/>
          <dgm:resizeHandles val="exact"/>
        </dgm:presLayoutVars>
      </dgm:prSet>
      <dgm:spPr/>
    </dgm:pt>
    <dgm:pt modelId="{6FF383E2-D5A9-4CC9-9C9B-692F9747831B}" type="pres">
      <dgm:prSet presAssocID="{F8E77B07-CCEA-49DC-9E4D-0E6735CF50F8}" presName="linNode" presStyleCnt="0"/>
      <dgm:spPr/>
    </dgm:pt>
    <dgm:pt modelId="{5835CC7C-2BE2-40D7-9839-4DE7BA4223E1}" type="pres">
      <dgm:prSet presAssocID="{F8E77B07-CCEA-49DC-9E4D-0E6735CF50F8}" presName="parentText" presStyleLbl="node1" presStyleIdx="0" presStyleCnt="4">
        <dgm:presLayoutVars>
          <dgm:chMax val="1"/>
          <dgm:bulletEnabled val="1"/>
        </dgm:presLayoutVars>
      </dgm:prSet>
      <dgm:spPr/>
    </dgm:pt>
    <dgm:pt modelId="{E260282E-AB3C-4376-A02C-FC6F6365BA07}" type="pres">
      <dgm:prSet presAssocID="{D4A756DF-9DC5-4760-9BA1-A7A07111495C}" presName="sp" presStyleCnt="0"/>
      <dgm:spPr/>
    </dgm:pt>
    <dgm:pt modelId="{A6194FE7-86B5-46B1-9432-EBFE98599F37}" type="pres">
      <dgm:prSet presAssocID="{17A6133E-E575-43A1-88FF-DCBA0638E088}" presName="linNode" presStyleCnt="0"/>
      <dgm:spPr/>
    </dgm:pt>
    <dgm:pt modelId="{EBD84B7D-BF96-4BA2-850D-62501C020EF7}" type="pres">
      <dgm:prSet presAssocID="{17A6133E-E575-43A1-88FF-DCBA0638E088}" presName="parentText" presStyleLbl="node1" presStyleIdx="1" presStyleCnt="4">
        <dgm:presLayoutVars>
          <dgm:chMax val="1"/>
          <dgm:bulletEnabled val="1"/>
        </dgm:presLayoutVars>
      </dgm:prSet>
      <dgm:spPr/>
    </dgm:pt>
    <dgm:pt modelId="{5390C491-CD7F-4901-93E2-1024C9E28261}" type="pres">
      <dgm:prSet presAssocID="{58A8FE8C-5578-455A-ABD8-44E6DB5ECF7E}" presName="sp" presStyleCnt="0"/>
      <dgm:spPr/>
    </dgm:pt>
    <dgm:pt modelId="{9E195ADA-7861-4022-BB24-3BA774D5EED1}" type="pres">
      <dgm:prSet presAssocID="{7E3CFC93-CCA8-43F3-8E0D-2736B85EB780}" presName="linNode" presStyleCnt="0"/>
      <dgm:spPr/>
    </dgm:pt>
    <dgm:pt modelId="{BA7BC3AB-9142-4E25-B307-D67137601FED}" type="pres">
      <dgm:prSet presAssocID="{7E3CFC93-CCA8-43F3-8E0D-2736B85EB780}" presName="parentText" presStyleLbl="node1" presStyleIdx="2" presStyleCnt="4">
        <dgm:presLayoutVars>
          <dgm:chMax val="1"/>
          <dgm:bulletEnabled val="1"/>
        </dgm:presLayoutVars>
      </dgm:prSet>
      <dgm:spPr/>
    </dgm:pt>
    <dgm:pt modelId="{AA66231E-4172-4F7D-92E2-118FFDE05ED6}" type="pres">
      <dgm:prSet presAssocID="{6472AA16-ACAE-433F-B22D-1E2C6AAA5FC3}" presName="sp" presStyleCnt="0"/>
      <dgm:spPr/>
    </dgm:pt>
    <dgm:pt modelId="{B2B54E1A-BFDD-40E1-B9B7-F04C8779FDDF}" type="pres">
      <dgm:prSet presAssocID="{8A8602F1-D416-4230-A556-26AFBC465741}" presName="linNode" presStyleCnt="0"/>
      <dgm:spPr/>
    </dgm:pt>
    <dgm:pt modelId="{860ECDAA-A5BC-4040-A12C-E132291F4EF6}" type="pres">
      <dgm:prSet presAssocID="{8A8602F1-D416-4230-A556-26AFBC465741}" presName="parentText" presStyleLbl="node1" presStyleIdx="3" presStyleCnt="4">
        <dgm:presLayoutVars>
          <dgm:chMax val="1"/>
          <dgm:bulletEnabled val="1"/>
        </dgm:presLayoutVars>
      </dgm:prSet>
      <dgm:spPr/>
    </dgm:pt>
  </dgm:ptLst>
  <dgm:cxnLst>
    <dgm:cxn modelId="{1D776216-BB3F-4EF3-B5AE-C9E7345B5835}" srcId="{074252F2-8D74-4A87-AA04-8FEC1C8C280D}" destId="{7E3CFC93-CCA8-43F3-8E0D-2736B85EB780}" srcOrd="2" destOrd="0" parTransId="{DECB9A36-3910-4D83-A5D9-7C56F903BD54}" sibTransId="{6472AA16-ACAE-433F-B22D-1E2C6AAA5FC3}"/>
    <dgm:cxn modelId="{A6BAF326-8B26-45DB-BDBB-8D7E0BECC687}" srcId="{074252F2-8D74-4A87-AA04-8FEC1C8C280D}" destId="{17A6133E-E575-43A1-88FF-DCBA0638E088}" srcOrd="1" destOrd="0" parTransId="{22543A38-5FB7-4336-A9F2-163DACB9CD78}" sibTransId="{58A8FE8C-5578-455A-ABD8-44E6DB5ECF7E}"/>
    <dgm:cxn modelId="{5FDE6E37-DBF0-436A-9FEA-4ABCCADBA72C}" type="presOf" srcId="{8A8602F1-D416-4230-A556-26AFBC465741}" destId="{860ECDAA-A5BC-4040-A12C-E132291F4EF6}" srcOrd="0" destOrd="0" presId="urn:microsoft.com/office/officeart/2005/8/layout/vList5"/>
    <dgm:cxn modelId="{58918698-1C25-4283-9B09-927C955D576F}" srcId="{074252F2-8D74-4A87-AA04-8FEC1C8C280D}" destId="{8A8602F1-D416-4230-A556-26AFBC465741}" srcOrd="3" destOrd="0" parTransId="{605D857F-4CED-4C3C-9943-C78F6548A4F9}" sibTransId="{F2EE2FCE-0B14-4FE2-AEF4-5FA0C45733AD}"/>
    <dgm:cxn modelId="{5F0342B4-83C3-4FA1-86AD-34C596658D65}" type="presOf" srcId="{074252F2-8D74-4A87-AA04-8FEC1C8C280D}" destId="{53FF9BD2-75B4-4B2C-B549-77B187861041}" srcOrd="0" destOrd="0" presId="urn:microsoft.com/office/officeart/2005/8/layout/vList5"/>
    <dgm:cxn modelId="{EC94EECA-6E15-40CF-9DA5-D698D0F0F27F}" type="presOf" srcId="{7E3CFC93-CCA8-43F3-8E0D-2736B85EB780}" destId="{BA7BC3AB-9142-4E25-B307-D67137601FED}" srcOrd="0" destOrd="0" presId="urn:microsoft.com/office/officeart/2005/8/layout/vList5"/>
    <dgm:cxn modelId="{81F2B2D6-E8EE-4E7A-90F0-989A16991045}" type="presOf" srcId="{F8E77B07-CCEA-49DC-9E4D-0E6735CF50F8}" destId="{5835CC7C-2BE2-40D7-9839-4DE7BA4223E1}" srcOrd="0" destOrd="0" presId="urn:microsoft.com/office/officeart/2005/8/layout/vList5"/>
    <dgm:cxn modelId="{392E8AE8-913E-4C60-A971-3E5DD485A5AC}" type="presOf" srcId="{17A6133E-E575-43A1-88FF-DCBA0638E088}" destId="{EBD84B7D-BF96-4BA2-850D-62501C020EF7}" srcOrd="0" destOrd="0" presId="urn:microsoft.com/office/officeart/2005/8/layout/vList5"/>
    <dgm:cxn modelId="{A4B5C8E9-5945-40AA-87A1-9FE783C1DAD2}" srcId="{074252F2-8D74-4A87-AA04-8FEC1C8C280D}" destId="{F8E77B07-CCEA-49DC-9E4D-0E6735CF50F8}" srcOrd="0" destOrd="0" parTransId="{EE00E272-3986-45D6-BA02-77EFB62DCC35}" sibTransId="{D4A756DF-9DC5-4760-9BA1-A7A07111495C}"/>
    <dgm:cxn modelId="{0B6C859D-2938-4D7B-9395-988ED9E7FD07}" type="presParOf" srcId="{53FF9BD2-75B4-4B2C-B549-77B187861041}" destId="{6FF383E2-D5A9-4CC9-9C9B-692F9747831B}" srcOrd="0" destOrd="0" presId="urn:microsoft.com/office/officeart/2005/8/layout/vList5"/>
    <dgm:cxn modelId="{0A902A42-493A-4431-8B2A-E925EA3289AB}" type="presParOf" srcId="{6FF383E2-D5A9-4CC9-9C9B-692F9747831B}" destId="{5835CC7C-2BE2-40D7-9839-4DE7BA4223E1}" srcOrd="0" destOrd="0" presId="urn:microsoft.com/office/officeart/2005/8/layout/vList5"/>
    <dgm:cxn modelId="{25983AE0-5FE2-405A-877B-D363F34AB4AC}" type="presParOf" srcId="{53FF9BD2-75B4-4B2C-B549-77B187861041}" destId="{E260282E-AB3C-4376-A02C-FC6F6365BA07}" srcOrd="1" destOrd="0" presId="urn:microsoft.com/office/officeart/2005/8/layout/vList5"/>
    <dgm:cxn modelId="{A83277A7-13F6-4EC3-A187-E8EA9E092242}" type="presParOf" srcId="{53FF9BD2-75B4-4B2C-B549-77B187861041}" destId="{A6194FE7-86B5-46B1-9432-EBFE98599F37}" srcOrd="2" destOrd="0" presId="urn:microsoft.com/office/officeart/2005/8/layout/vList5"/>
    <dgm:cxn modelId="{1C9DED46-25CB-46A4-93AB-92CA8CBFE001}" type="presParOf" srcId="{A6194FE7-86B5-46B1-9432-EBFE98599F37}" destId="{EBD84B7D-BF96-4BA2-850D-62501C020EF7}" srcOrd="0" destOrd="0" presId="urn:microsoft.com/office/officeart/2005/8/layout/vList5"/>
    <dgm:cxn modelId="{FEC24C45-EA43-4B45-8D1A-687F63808CFF}" type="presParOf" srcId="{53FF9BD2-75B4-4B2C-B549-77B187861041}" destId="{5390C491-CD7F-4901-93E2-1024C9E28261}" srcOrd="3" destOrd="0" presId="urn:microsoft.com/office/officeart/2005/8/layout/vList5"/>
    <dgm:cxn modelId="{8EB2977E-FA3F-402F-A26A-CA0F750A60A2}" type="presParOf" srcId="{53FF9BD2-75B4-4B2C-B549-77B187861041}" destId="{9E195ADA-7861-4022-BB24-3BA774D5EED1}" srcOrd="4" destOrd="0" presId="urn:microsoft.com/office/officeart/2005/8/layout/vList5"/>
    <dgm:cxn modelId="{2C65484F-8ECF-4D82-B165-16381A23CFAE}" type="presParOf" srcId="{9E195ADA-7861-4022-BB24-3BA774D5EED1}" destId="{BA7BC3AB-9142-4E25-B307-D67137601FED}" srcOrd="0" destOrd="0" presId="urn:microsoft.com/office/officeart/2005/8/layout/vList5"/>
    <dgm:cxn modelId="{D3EC6F72-F57E-4FBF-BA13-0494E0C37B58}" type="presParOf" srcId="{53FF9BD2-75B4-4B2C-B549-77B187861041}" destId="{AA66231E-4172-4F7D-92E2-118FFDE05ED6}" srcOrd="5" destOrd="0" presId="urn:microsoft.com/office/officeart/2005/8/layout/vList5"/>
    <dgm:cxn modelId="{8920397D-C4A5-4DC6-B889-067C556F9322}" type="presParOf" srcId="{53FF9BD2-75B4-4B2C-B549-77B187861041}" destId="{B2B54E1A-BFDD-40E1-B9B7-F04C8779FDDF}" srcOrd="6" destOrd="0" presId="urn:microsoft.com/office/officeart/2005/8/layout/vList5"/>
    <dgm:cxn modelId="{FD919C76-1E5D-45CE-90E8-AC6FA21DFDF0}" type="presParOf" srcId="{B2B54E1A-BFDD-40E1-B9B7-F04C8779FDDF}" destId="{860ECDAA-A5BC-4040-A12C-E132291F4EF6}" srcOrd="0"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835CC7C-2BE2-40D7-9839-4DE7BA4223E1}">
      <dsp:nvSpPr>
        <dsp:cNvPr id="0" name=""/>
        <dsp:cNvSpPr/>
      </dsp:nvSpPr>
      <dsp:spPr>
        <a:xfrm>
          <a:off x="3529583" y="1840"/>
          <a:ext cx="3970782" cy="885435"/>
        </a:xfrm>
        <a:prstGeom prst="roundRect">
          <a:avLst/>
        </a:prstGeom>
        <a:solidFill>
          <a:schemeClr val="accent2">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49530" rIns="99060" bIns="49530" numCol="1" spcCol="1270" anchor="ctr" anchorCtr="0">
          <a:noAutofit/>
        </a:bodyPr>
        <a:lstStyle/>
        <a:p>
          <a:pPr marL="0" lvl="0" indent="0" algn="ctr" defTabSz="1155700">
            <a:lnSpc>
              <a:spcPct val="90000"/>
            </a:lnSpc>
            <a:spcBef>
              <a:spcPct val="0"/>
            </a:spcBef>
            <a:spcAft>
              <a:spcPct val="35000"/>
            </a:spcAft>
            <a:buNone/>
          </a:pPr>
          <a:r>
            <a:rPr lang="en-US" sz="2600" kern="1200"/>
            <a:t>Population Size</a:t>
          </a:r>
        </a:p>
      </dsp:txBody>
      <dsp:txXfrm>
        <a:off x="3572806" y="45063"/>
        <a:ext cx="3884336" cy="798989"/>
      </dsp:txXfrm>
    </dsp:sp>
    <dsp:sp modelId="{EBD84B7D-BF96-4BA2-850D-62501C020EF7}">
      <dsp:nvSpPr>
        <dsp:cNvPr id="0" name=""/>
        <dsp:cNvSpPr/>
      </dsp:nvSpPr>
      <dsp:spPr>
        <a:xfrm>
          <a:off x="3529583" y="931547"/>
          <a:ext cx="3970782" cy="885435"/>
        </a:xfrm>
        <a:prstGeom prst="roundRect">
          <a:avLst/>
        </a:prstGeom>
        <a:solidFill>
          <a:schemeClr val="accent2">
            <a:hueOff val="397245"/>
            <a:satOff val="2304"/>
            <a:lumOff val="2288"/>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49530" rIns="99060" bIns="49530" numCol="1" spcCol="1270" anchor="ctr" anchorCtr="0">
          <a:noAutofit/>
        </a:bodyPr>
        <a:lstStyle/>
        <a:p>
          <a:pPr marL="0" lvl="0" indent="0" algn="ctr" defTabSz="1155700">
            <a:lnSpc>
              <a:spcPct val="90000"/>
            </a:lnSpc>
            <a:spcBef>
              <a:spcPct val="0"/>
            </a:spcBef>
            <a:spcAft>
              <a:spcPct val="35000"/>
            </a:spcAft>
            <a:buNone/>
          </a:pPr>
          <a:r>
            <a:rPr lang="en-US" sz="2600" kern="1200"/>
            <a:t>Mutation Rate</a:t>
          </a:r>
        </a:p>
      </dsp:txBody>
      <dsp:txXfrm>
        <a:off x="3572806" y="974770"/>
        <a:ext cx="3884336" cy="798989"/>
      </dsp:txXfrm>
    </dsp:sp>
    <dsp:sp modelId="{BA7BC3AB-9142-4E25-B307-D67137601FED}">
      <dsp:nvSpPr>
        <dsp:cNvPr id="0" name=""/>
        <dsp:cNvSpPr/>
      </dsp:nvSpPr>
      <dsp:spPr>
        <a:xfrm>
          <a:off x="3529583" y="1861254"/>
          <a:ext cx="3970782" cy="885435"/>
        </a:xfrm>
        <a:prstGeom prst="roundRect">
          <a:avLst/>
        </a:prstGeom>
        <a:solidFill>
          <a:schemeClr val="accent2">
            <a:hueOff val="794490"/>
            <a:satOff val="4609"/>
            <a:lumOff val="4576"/>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49530" rIns="99060" bIns="49530" numCol="1" spcCol="1270" anchor="ctr" anchorCtr="0">
          <a:noAutofit/>
        </a:bodyPr>
        <a:lstStyle/>
        <a:p>
          <a:pPr marL="0" lvl="0" indent="0" algn="ctr" defTabSz="1155700">
            <a:lnSpc>
              <a:spcPct val="90000"/>
            </a:lnSpc>
            <a:spcBef>
              <a:spcPct val="0"/>
            </a:spcBef>
            <a:spcAft>
              <a:spcPct val="35000"/>
            </a:spcAft>
            <a:buNone/>
          </a:pPr>
          <a:r>
            <a:rPr lang="en-US" sz="2600" kern="1200"/>
            <a:t>Parent Selection Function</a:t>
          </a:r>
        </a:p>
      </dsp:txBody>
      <dsp:txXfrm>
        <a:off x="3572806" y="1904477"/>
        <a:ext cx="3884336" cy="798989"/>
      </dsp:txXfrm>
    </dsp:sp>
    <dsp:sp modelId="{860ECDAA-A5BC-4040-A12C-E132291F4EF6}">
      <dsp:nvSpPr>
        <dsp:cNvPr id="0" name=""/>
        <dsp:cNvSpPr/>
      </dsp:nvSpPr>
      <dsp:spPr>
        <a:xfrm>
          <a:off x="3529583" y="2790961"/>
          <a:ext cx="3970782" cy="885435"/>
        </a:xfrm>
        <a:prstGeom prst="roundRect">
          <a:avLst/>
        </a:prstGeom>
        <a:solidFill>
          <a:schemeClr val="accent2">
            <a:hueOff val="1191735"/>
            <a:satOff val="6913"/>
            <a:lumOff val="6864"/>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49530" rIns="99060" bIns="49530" numCol="1" spcCol="1270" anchor="ctr" anchorCtr="0">
          <a:noAutofit/>
        </a:bodyPr>
        <a:lstStyle/>
        <a:p>
          <a:pPr marL="0" lvl="0" indent="0" algn="ctr" defTabSz="1155700">
            <a:lnSpc>
              <a:spcPct val="90000"/>
            </a:lnSpc>
            <a:spcBef>
              <a:spcPct val="0"/>
            </a:spcBef>
            <a:spcAft>
              <a:spcPct val="35000"/>
            </a:spcAft>
            <a:buNone/>
          </a:pPr>
          <a:r>
            <a:rPr lang="en-US" sz="2600" kern="1200"/>
            <a:t>Random Generator Quality</a:t>
          </a:r>
        </a:p>
      </dsp:txBody>
      <dsp:txXfrm>
        <a:off x="3572806" y="2834184"/>
        <a:ext cx="3884336" cy="798989"/>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jpg>
</file>

<file path=ppt/media/image12.png>
</file>

<file path=ppt/media/image13.png>
</file>

<file path=ppt/media/image14.jpg>
</file>

<file path=ppt/media/image15.png>
</file>

<file path=ppt/media/image16.png>
</file>

<file path=ppt/media/image17.jpg>
</file>

<file path=ppt/media/image18.png>
</file>

<file path=ppt/media/image19.png>
</file>

<file path=ppt/media/image2.png>
</file>

<file path=ppt/media/image20.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DB1B9D-5FD8-46B1-A173-F00497598741}" type="datetimeFigureOut">
              <a:rPr lang="en-US" smtClean="0"/>
              <a:t>12/9/2020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7142BC-A7BD-4276-975D-6351998F7C85}" type="slidenum">
              <a:rPr lang="en-US" smtClean="0"/>
              <a:t>‹#›</a:t>
            </a:fld>
            <a:endParaRPr lang="en-US" dirty="0"/>
          </a:p>
        </p:txBody>
      </p:sp>
    </p:spTree>
    <p:extLst>
      <p:ext uri="{BB962C8B-B14F-4D97-AF65-F5344CB8AC3E}">
        <p14:creationId xmlns:p14="http://schemas.microsoft.com/office/powerpoint/2010/main" val="23444892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63442AB9-C8CA-420F-B42A-18C2D699071B}" type="datetime1">
              <a:rPr lang="en-US" smtClean="0"/>
              <a:t>12/9/2020</a:t>
            </a:fld>
            <a:endParaRPr lang="en-US" dirty="0"/>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61DFFBC-BDEB-417F-BF84-663A45C20646}" type="datetime1">
              <a:rPr lang="en-US" smtClean="0"/>
              <a:t>12/9/2020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D8071AC1-DFE2-4CEB-A839-7F430962ACC4}" type="datetime1">
              <a:rPr lang="en-US" smtClean="0"/>
              <a:t>12/9/2020</a:t>
            </a:fld>
            <a:endParaRPr lang="en-US" dirty="0"/>
          </a:p>
        </p:txBody>
      </p:sp>
      <p:sp>
        <p:nvSpPr>
          <p:cNvPr id="5" name="Footer Placeholder 4"/>
          <p:cNvSpPr>
            <a:spLocks noGrp="1"/>
          </p:cNvSpPr>
          <p:nvPr>
            <p:ph type="ftr" sz="quarter" idx="11"/>
          </p:nvPr>
        </p:nvSpPr>
        <p:spPr>
          <a:xfrm>
            <a:off x="774923" y="5951811"/>
            <a:ext cx="7896279" cy="365125"/>
          </a:xfrm>
        </p:spPr>
        <p:txBody>
          <a:bodyPr/>
          <a:lstStyle/>
          <a:p>
            <a:endParaRPr lang="en-US" dirty="0"/>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Content Placeholder 2"/>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E2F9C0F-A549-4116-ADE7-EA08C05540C8}" type="datetime1">
              <a:rPr lang="en-US" smtClean="0"/>
              <a:t>12/9/2020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7C9EEE4F-EA2D-4584-9DE7-EC300D9E7B04}" type="datetime1">
              <a:rPr lang="en-US" smtClean="0"/>
              <a:t>12/9/2020</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4EBE59C-38C6-435B-909F-6BC5D2F90092}" type="datetime1">
              <a:rPr lang="en-US" smtClean="0"/>
              <a:t>12/9/2020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94B3F88-5DA5-47A3-A95A-FEF6AF43E84E}" type="datetime1">
              <a:rPr lang="en-US" smtClean="0"/>
              <a:t>12/9/2020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A0BB3716-29F6-49DE-A213-3937CA580F20}" type="datetime1">
              <a:rPr lang="en-US" smtClean="0"/>
              <a:t>12/9/2020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A1B02A8-9935-43BE-936D-943169608636}" type="datetime1">
              <a:rPr lang="en-US" smtClean="0"/>
              <a:t>12/9/2020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3518B405-B3F7-4586-BE59-DF6DE834F5F3}" type="datetime1">
              <a:rPr lang="en-US" smtClean="0"/>
              <a:t>12/9/2020</a:t>
            </a:fld>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9376EAD-3739-455C-929C-D58B69B73424}" type="datetime1">
              <a:rPr lang="en-US" smtClean="0"/>
              <a:t>12/9/2020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EDBAC8D9-C124-4B74-9CB9-474FDD0AD4C5}" type="datetime1">
              <a:rPr lang="en-US" smtClean="0"/>
              <a:t>12/9/2020</a:t>
            </a:fld>
            <a:endParaRPr lang="en-US" dirty="0"/>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dirty="0"/>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dirty="0"/>
              <a:pPr/>
              <a:t>‹#›</a:t>
            </a:fld>
            <a:endParaRPr lang="en-US" dirty="0"/>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5.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hyperlink" Target="https://www.onlinegdb.com/online_c++_compiler" TargetMode="Externa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hyperlink" Target="https://github.com/rachit95arora/travelling-salesman-openmp/blob/master/src/pmx.cpp" TargetMode="External"/><Relationship Id="rId2" Type="http://schemas.openxmlformats.org/officeDocument/2006/relationships/hyperlink" Target="https://www.geeksforgeeks.org/genetic-algorithms/" TargetMode="External"/><Relationship Id="rId1" Type="http://schemas.openxmlformats.org/officeDocument/2006/relationships/slideLayout" Target="../slideLayouts/slideLayout2.xml"/><Relationship Id="rId4" Type="http://schemas.openxmlformats.org/officeDocument/2006/relationships/hyperlink" Target="http://datagenetics.com/blog/august42012/index.html"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4" name="Rectangle 53">
            <a:extLst>
              <a:ext uri="{FF2B5EF4-FFF2-40B4-BE49-F238E27FC236}">
                <a16:creationId xmlns:a16="http://schemas.microsoft.com/office/drawing/2014/main" id="{683F1FFD-1AA8-4EC2-97B9-FEC7564F48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7" name="Picture 36" descr="A circuit board digital representations with numbers and lines">
            <a:extLst>
              <a:ext uri="{FF2B5EF4-FFF2-40B4-BE49-F238E27FC236}">
                <a16:creationId xmlns:a16="http://schemas.microsoft.com/office/drawing/2014/main" id="{1A3477DC-B338-4F74-BC24-AFDF096E5A7F}"/>
              </a:ext>
            </a:extLst>
          </p:cNvPr>
          <p:cNvPicPr>
            <a:picLocks noChangeAspect="1"/>
          </p:cNvPicPr>
          <p:nvPr/>
        </p:nvPicPr>
        <p:blipFill rotWithShape="1">
          <a:blip r:embed="rId2"/>
          <a:srcRect l="10509"/>
          <a:stretch/>
        </p:blipFill>
        <p:spPr>
          <a:xfrm>
            <a:off x="446534" y="723899"/>
            <a:ext cx="7498616" cy="5676901"/>
          </a:xfrm>
          <a:prstGeom prst="rect">
            <a:avLst/>
          </a:prstGeom>
        </p:spPr>
      </p:pic>
      <p:sp>
        <p:nvSpPr>
          <p:cNvPr id="56" name="Rectangle 55">
            <a:extLst>
              <a:ext uri="{FF2B5EF4-FFF2-40B4-BE49-F238E27FC236}">
                <a16:creationId xmlns:a16="http://schemas.microsoft.com/office/drawing/2014/main" id="{8FF0F8A7-C9E3-49D9-A67E-09FF582C78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723899"/>
            <a:ext cx="3703320" cy="5666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7D2DBA70-3C88-4960-B0D4-84FCD42B19DB}"/>
              </a:ext>
            </a:extLst>
          </p:cNvPr>
          <p:cNvSpPr>
            <a:spLocks noGrp="1"/>
          </p:cNvSpPr>
          <p:nvPr>
            <p:ph type="ctrTitle"/>
          </p:nvPr>
        </p:nvSpPr>
        <p:spPr>
          <a:xfrm>
            <a:off x="8296275" y="1419225"/>
            <a:ext cx="3081576" cy="1733655"/>
          </a:xfrm>
        </p:spPr>
        <p:txBody>
          <a:bodyPr>
            <a:normAutofit fontScale="90000"/>
          </a:bodyPr>
          <a:lstStyle/>
          <a:p>
            <a:pPr algn="ctr"/>
            <a:r>
              <a:rPr lang="en-US" sz="2800" dirty="0">
                <a:solidFill>
                  <a:srgbClr val="FFFFFF"/>
                </a:solidFill>
              </a:rPr>
              <a:t>Solving 16-Queen Problem Using Genetic-Algorithm</a:t>
            </a:r>
          </a:p>
        </p:txBody>
      </p:sp>
      <p:sp>
        <p:nvSpPr>
          <p:cNvPr id="3" name="Subtitle 2">
            <a:extLst>
              <a:ext uri="{FF2B5EF4-FFF2-40B4-BE49-F238E27FC236}">
                <a16:creationId xmlns:a16="http://schemas.microsoft.com/office/drawing/2014/main" id="{1B3254AA-54D7-42C3-86C1-E80F6DF9CA03}"/>
              </a:ext>
            </a:extLst>
          </p:cNvPr>
          <p:cNvSpPr>
            <a:spLocks noGrp="1"/>
          </p:cNvSpPr>
          <p:nvPr>
            <p:ph type="subTitle" idx="1"/>
          </p:nvPr>
        </p:nvSpPr>
        <p:spPr>
          <a:xfrm>
            <a:off x="8296275" y="3505095"/>
            <a:ext cx="3081576" cy="1733655"/>
          </a:xfrm>
        </p:spPr>
        <p:txBody>
          <a:bodyPr>
            <a:normAutofit/>
          </a:bodyPr>
          <a:lstStyle/>
          <a:p>
            <a:r>
              <a:rPr lang="en-US" dirty="0">
                <a:solidFill>
                  <a:srgbClr val="EBEBEB"/>
                </a:solidFill>
              </a:rPr>
              <a:t>By</a:t>
            </a:r>
          </a:p>
          <a:p>
            <a:r>
              <a:rPr lang="en-US" dirty="0">
                <a:solidFill>
                  <a:srgbClr val="EBEBEB"/>
                </a:solidFill>
              </a:rPr>
              <a:t>Sayeed Anwar Syed Kamal</a:t>
            </a:r>
          </a:p>
          <a:p>
            <a:r>
              <a:rPr lang="en-US" dirty="0">
                <a:solidFill>
                  <a:srgbClr val="EBEBEB"/>
                </a:solidFill>
              </a:rPr>
              <a:t>31510156</a:t>
            </a:r>
          </a:p>
        </p:txBody>
      </p:sp>
      <p:grpSp>
        <p:nvGrpSpPr>
          <p:cNvPr id="58" name="Group 57">
            <a:extLst>
              <a:ext uri="{FF2B5EF4-FFF2-40B4-BE49-F238E27FC236}">
                <a16:creationId xmlns:a16="http://schemas.microsoft.com/office/drawing/2014/main" id="{A4274C20-A98B-4AC3-B16A-B7F41CB582D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59" name="Rectangle 58">
              <a:extLst>
                <a:ext uri="{FF2B5EF4-FFF2-40B4-BE49-F238E27FC236}">
                  <a16:creationId xmlns:a16="http://schemas.microsoft.com/office/drawing/2014/main" id="{43ECC69B-2243-424A-8237-CF490F8B06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60" name="Rectangle 59">
              <a:extLst>
                <a:ext uri="{FF2B5EF4-FFF2-40B4-BE49-F238E27FC236}">
                  <a16:creationId xmlns:a16="http://schemas.microsoft.com/office/drawing/2014/main" id="{6D2EA3B9-3D17-4510-8464-E74F67267C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61" name="Rectangle 60">
              <a:extLst>
                <a:ext uri="{FF2B5EF4-FFF2-40B4-BE49-F238E27FC236}">
                  <a16:creationId xmlns:a16="http://schemas.microsoft.com/office/drawing/2014/main" id="{AA5DFA43-F31D-4C31-8826-6B40A21CF9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Tree>
    <p:extLst>
      <p:ext uri="{BB962C8B-B14F-4D97-AF65-F5344CB8AC3E}">
        <p14:creationId xmlns:p14="http://schemas.microsoft.com/office/powerpoint/2010/main" val="30983410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636F6DB7-CF8D-494A-82F6-13B58DCA98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0B7E5194-6E82-4A44-99C3-FE7D87F341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14407"/>
            <a:ext cx="3707477" cy="561177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3D55ACA8-E235-4F99-AA0C-3BEB591D1B36}"/>
              </a:ext>
            </a:extLst>
          </p:cNvPr>
          <p:cNvSpPr>
            <a:spLocks noGrp="1"/>
          </p:cNvSpPr>
          <p:nvPr>
            <p:ph type="title"/>
          </p:nvPr>
        </p:nvSpPr>
        <p:spPr>
          <a:xfrm>
            <a:off x="764110" y="826346"/>
            <a:ext cx="3171905" cy="1013800"/>
          </a:xfrm>
        </p:spPr>
        <p:txBody>
          <a:bodyPr>
            <a:normAutofit/>
          </a:bodyPr>
          <a:lstStyle/>
          <a:p>
            <a:pPr algn="ctr"/>
            <a:r>
              <a:rPr lang="en-US" sz="2400" dirty="0">
                <a:solidFill>
                  <a:srgbClr val="FFFFFF"/>
                </a:solidFill>
              </a:rPr>
              <a:t>Tournament selection</a:t>
            </a:r>
          </a:p>
        </p:txBody>
      </p:sp>
      <p:grpSp>
        <p:nvGrpSpPr>
          <p:cNvPr id="16" name="Group 15">
            <a:extLst>
              <a:ext uri="{FF2B5EF4-FFF2-40B4-BE49-F238E27FC236}">
                <a16:creationId xmlns:a16="http://schemas.microsoft.com/office/drawing/2014/main" id="{49FCC1E1-84D3-494D-A0A0-286AFA1C301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7" name="Rectangle 16">
              <a:extLst>
                <a:ext uri="{FF2B5EF4-FFF2-40B4-BE49-F238E27FC236}">
                  <a16:creationId xmlns:a16="http://schemas.microsoft.com/office/drawing/2014/main" id="{96E09E90-FF79-402E-AF01-97A279BEAD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id="{EC6946F8-4B9B-4C51-9F51-2DB377392C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7B3D2B3D-A285-438C-A344-AED3E46A07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9" name="Content Placeholder 8">
            <a:extLst>
              <a:ext uri="{FF2B5EF4-FFF2-40B4-BE49-F238E27FC236}">
                <a16:creationId xmlns:a16="http://schemas.microsoft.com/office/drawing/2014/main" id="{97910549-8EED-4429-BC31-71EF8AC2E5DD}"/>
              </a:ext>
            </a:extLst>
          </p:cNvPr>
          <p:cNvSpPr>
            <a:spLocks noGrp="1"/>
          </p:cNvSpPr>
          <p:nvPr>
            <p:ph idx="1"/>
          </p:nvPr>
        </p:nvSpPr>
        <p:spPr>
          <a:xfrm>
            <a:off x="764110" y="2052084"/>
            <a:ext cx="3033249" cy="3856229"/>
          </a:xfrm>
        </p:spPr>
        <p:txBody>
          <a:bodyPr anchor="t">
            <a:normAutofit/>
          </a:bodyPr>
          <a:lstStyle/>
          <a:p>
            <a:pPr algn="just"/>
            <a:r>
              <a:rPr lang="en-US" sz="1600" dirty="0">
                <a:solidFill>
                  <a:srgbClr val="FFFFFF"/>
                </a:solidFill>
              </a:rPr>
              <a:t>This function takes the fitness array,  parent count and an index variable as an argument and gives a value for the index variable. </a:t>
            </a:r>
          </a:p>
          <a:p>
            <a:pPr algn="just"/>
            <a:r>
              <a:rPr lang="en-US" sz="1600" dirty="0">
                <a:solidFill>
                  <a:srgbClr val="FFFFFF"/>
                </a:solidFill>
              </a:rPr>
              <a:t>Using a random generator, it generates three indexes for parent fitness array and compares their fitness values. </a:t>
            </a:r>
          </a:p>
          <a:p>
            <a:pPr algn="just"/>
            <a:r>
              <a:rPr lang="en-US" sz="1600" dirty="0">
                <a:solidFill>
                  <a:srgbClr val="FFFFFF"/>
                </a:solidFill>
              </a:rPr>
              <a:t>The fittest index gets copied to the index variable. </a:t>
            </a:r>
          </a:p>
          <a:p>
            <a:endParaRPr lang="en-US" sz="1600" dirty="0">
              <a:solidFill>
                <a:srgbClr val="FFFFFF"/>
              </a:solidFill>
            </a:endParaRPr>
          </a:p>
        </p:txBody>
      </p:sp>
      <p:pic>
        <p:nvPicPr>
          <p:cNvPr id="5" name="Content Placeholder 4">
            <a:extLst>
              <a:ext uri="{FF2B5EF4-FFF2-40B4-BE49-F238E27FC236}">
                <a16:creationId xmlns:a16="http://schemas.microsoft.com/office/drawing/2014/main" id="{C64F42CD-2444-4DDD-86B6-30D8702F7984}"/>
              </a:ext>
            </a:extLst>
          </p:cNvPr>
          <p:cNvPicPr>
            <a:picLocks noChangeAspect="1"/>
          </p:cNvPicPr>
          <p:nvPr/>
        </p:nvPicPr>
        <p:blipFill>
          <a:blip r:embed="rId2"/>
          <a:stretch>
            <a:fillRect/>
          </a:stretch>
        </p:blipFill>
        <p:spPr>
          <a:xfrm>
            <a:off x="4568800" y="2286806"/>
            <a:ext cx="6866506" cy="2283113"/>
          </a:xfrm>
          <a:prstGeom prst="rect">
            <a:avLst/>
          </a:prstGeom>
        </p:spPr>
      </p:pic>
    </p:spTree>
    <p:extLst>
      <p:ext uri="{BB962C8B-B14F-4D97-AF65-F5344CB8AC3E}">
        <p14:creationId xmlns:p14="http://schemas.microsoft.com/office/powerpoint/2010/main" val="3443846930"/>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636F6DB7-CF8D-494A-82F6-13B58DCA98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0B7E5194-6E82-4A44-99C3-FE7D87F341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14407"/>
            <a:ext cx="3707477" cy="561177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84F288A4-C4D7-4A21-BBF1-9775505F8532}"/>
              </a:ext>
            </a:extLst>
          </p:cNvPr>
          <p:cNvSpPr>
            <a:spLocks noGrp="1"/>
          </p:cNvSpPr>
          <p:nvPr>
            <p:ph type="title"/>
          </p:nvPr>
        </p:nvSpPr>
        <p:spPr>
          <a:xfrm>
            <a:off x="764110" y="826346"/>
            <a:ext cx="3171905" cy="1013800"/>
          </a:xfrm>
        </p:spPr>
        <p:txBody>
          <a:bodyPr>
            <a:normAutofit/>
          </a:bodyPr>
          <a:lstStyle/>
          <a:p>
            <a:pPr algn="ctr"/>
            <a:r>
              <a:rPr lang="en-US" sz="2400" dirty="0">
                <a:solidFill>
                  <a:srgbClr val="FFFFFF"/>
                </a:solidFill>
              </a:rPr>
              <a:t>Cross-over (PMX) Function</a:t>
            </a:r>
          </a:p>
        </p:txBody>
      </p:sp>
      <p:grpSp>
        <p:nvGrpSpPr>
          <p:cNvPr id="15" name="Group 14">
            <a:extLst>
              <a:ext uri="{FF2B5EF4-FFF2-40B4-BE49-F238E27FC236}">
                <a16:creationId xmlns:a16="http://schemas.microsoft.com/office/drawing/2014/main" id="{49FCC1E1-84D3-494D-A0A0-286AFA1C301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6" name="Rectangle 15">
              <a:extLst>
                <a:ext uri="{FF2B5EF4-FFF2-40B4-BE49-F238E27FC236}">
                  <a16:creationId xmlns:a16="http://schemas.microsoft.com/office/drawing/2014/main" id="{96E09E90-FF79-402E-AF01-97A279BEAD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a:extLst>
                <a:ext uri="{FF2B5EF4-FFF2-40B4-BE49-F238E27FC236}">
                  <a16:creationId xmlns:a16="http://schemas.microsoft.com/office/drawing/2014/main" id="{EC6946F8-4B9B-4C51-9F51-2DB377392C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id="{7B3D2B3D-A285-438C-A344-AED3E46A07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8" name="Content Placeholder 7">
            <a:extLst>
              <a:ext uri="{FF2B5EF4-FFF2-40B4-BE49-F238E27FC236}">
                <a16:creationId xmlns:a16="http://schemas.microsoft.com/office/drawing/2014/main" id="{997D610B-76D7-4AF7-8A1F-712CF49B2623}"/>
              </a:ext>
            </a:extLst>
          </p:cNvPr>
          <p:cNvSpPr>
            <a:spLocks noGrp="1"/>
          </p:cNvSpPr>
          <p:nvPr>
            <p:ph idx="1"/>
          </p:nvPr>
        </p:nvSpPr>
        <p:spPr>
          <a:xfrm>
            <a:off x="764110" y="2052084"/>
            <a:ext cx="3033249" cy="3856229"/>
          </a:xfrm>
        </p:spPr>
        <p:txBody>
          <a:bodyPr anchor="t">
            <a:normAutofit/>
          </a:bodyPr>
          <a:lstStyle/>
          <a:p>
            <a:pPr algn="just"/>
            <a:r>
              <a:rPr lang="en-US" sz="1600" dirty="0">
                <a:solidFill>
                  <a:srgbClr val="FFFFFF"/>
                </a:solidFill>
              </a:rPr>
              <a:t>This function takes two arrays, parent size (</a:t>
            </a:r>
            <a:r>
              <a:rPr lang="en-US" sz="1600" dirty="0" err="1">
                <a:solidFill>
                  <a:srgbClr val="FFFFFF"/>
                </a:solidFill>
              </a:rPr>
              <a:t>p_size</a:t>
            </a:r>
            <a:r>
              <a:rPr lang="en-US" sz="1600" dirty="0">
                <a:solidFill>
                  <a:srgbClr val="FFFFFF"/>
                </a:solidFill>
              </a:rPr>
              <a:t>) and mutation rate (Pm) as an argument and returns two children. </a:t>
            </a:r>
          </a:p>
          <a:p>
            <a:pPr algn="just"/>
            <a:r>
              <a:rPr lang="en-US" sz="1600" dirty="0">
                <a:solidFill>
                  <a:srgbClr val="FFFFFF"/>
                </a:solidFill>
              </a:rPr>
              <a:t>After performing the PMX operation mutation is performed on each child. </a:t>
            </a:r>
          </a:p>
          <a:p>
            <a:pPr algn="just"/>
            <a:r>
              <a:rPr lang="en-US" sz="1600" dirty="0">
                <a:solidFill>
                  <a:srgbClr val="FFFFFF"/>
                </a:solidFill>
              </a:rPr>
              <a:t>The PMX function calls another function called mutation(), which performs mutation on the specified child array. </a:t>
            </a:r>
          </a:p>
          <a:p>
            <a:endParaRPr lang="en-US" sz="1600" dirty="0">
              <a:solidFill>
                <a:srgbClr val="FFFFFF"/>
              </a:solidFill>
            </a:endParaRPr>
          </a:p>
        </p:txBody>
      </p:sp>
      <p:pic>
        <p:nvPicPr>
          <p:cNvPr id="4" name="Content Placeholder 3" descr="Text&#10;&#10;Description automatically generated">
            <a:extLst>
              <a:ext uri="{FF2B5EF4-FFF2-40B4-BE49-F238E27FC236}">
                <a16:creationId xmlns:a16="http://schemas.microsoft.com/office/drawing/2014/main" id="{1C34BA08-4472-425D-9EDA-57088E941994}"/>
              </a:ext>
            </a:extLst>
          </p:cNvPr>
          <p:cNvPicPr>
            <a:picLocks noChangeAspect="1"/>
          </p:cNvPicPr>
          <p:nvPr/>
        </p:nvPicPr>
        <p:blipFill>
          <a:blip r:embed="rId2"/>
          <a:stretch>
            <a:fillRect/>
          </a:stretch>
        </p:blipFill>
        <p:spPr>
          <a:xfrm>
            <a:off x="5726699" y="948413"/>
            <a:ext cx="4550707" cy="4959900"/>
          </a:xfrm>
          <a:prstGeom prst="rect">
            <a:avLst/>
          </a:prstGeom>
        </p:spPr>
      </p:pic>
    </p:spTree>
    <p:extLst>
      <p:ext uri="{BB962C8B-B14F-4D97-AF65-F5344CB8AC3E}">
        <p14:creationId xmlns:p14="http://schemas.microsoft.com/office/powerpoint/2010/main" val="2400381245"/>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4" name="Rectangle 33">
            <a:extLst>
              <a:ext uri="{FF2B5EF4-FFF2-40B4-BE49-F238E27FC236}">
                <a16:creationId xmlns:a16="http://schemas.microsoft.com/office/drawing/2014/main" id="{636F6DB7-CF8D-494A-82F6-13B58DCA98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0B7E5194-6E82-4A44-99C3-FE7D87F341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14407"/>
            <a:ext cx="3707477" cy="561177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EF51E1AB-D01B-48CD-B749-945A91D361B8}"/>
              </a:ext>
            </a:extLst>
          </p:cNvPr>
          <p:cNvSpPr>
            <a:spLocks noGrp="1"/>
          </p:cNvSpPr>
          <p:nvPr>
            <p:ph type="title"/>
          </p:nvPr>
        </p:nvSpPr>
        <p:spPr>
          <a:xfrm>
            <a:off x="764110" y="826346"/>
            <a:ext cx="3171905" cy="1013800"/>
          </a:xfrm>
        </p:spPr>
        <p:txBody>
          <a:bodyPr>
            <a:normAutofit/>
          </a:bodyPr>
          <a:lstStyle/>
          <a:p>
            <a:pPr algn="ctr"/>
            <a:r>
              <a:rPr lang="en-US" sz="2400" dirty="0">
                <a:solidFill>
                  <a:srgbClr val="FFFFFF"/>
                </a:solidFill>
              </a:rPr>
              <a:t>Mutation function </a:t>
            </a:r>
          </a:p>
        </p:txBody>
      </p:sp>
      <p:grpSp>
        <p:nvGrpSpPr>
          <p:cNvPr id="38" name="Group 37">
            <a:extLst>
              <a:ext uri="{FF2B5EF4-FFF2-40B4-BE49-F238E27FC236}">
                <a16:creationId xmlns:a16="http://schemas.microsoft.com/office/drawing/2014/main" id="{49FCC1E1-84D3-494D-A0A0-286AFA1C301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39" name="Rectangle 38">
              <a:extLst>
                <a:ext uri="{FF2B5EF4-FFF2-40B4-BE49-F238E27FC236}">
                  <a16:creationId xmlns:a16="http://schemas.microsoft.com/office/drawing/2014/main" id="{96E09E90-FF79-402E-AF01-97A279BEAD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40" name="Rectangle 39">
              <a:extLst>
                <a:ext uri="{FF2B5EF4-FFF2-40B4-BE49-F238E27FC236}">
                  <a16:creationId xmlns:a16="http://schemas.microsoft.com/office/drawing/2014/main" id="{EC6946F8-4B9B-4C51-9F51-2DB377392C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41" name="Rectangle 40">
              <a:extLst>
                <a:ext uri="{FF2B5EF4-FFF2-40B4-BE49-F238E27FC236}">
                  <a16:creationId xmlns:a16="http://schemas.microsoft.com/office/drawing/2014/main" id="{7B3D2B3D-A285-438C-A344-AED3E46A07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8" name="Content Placeholder 7">
            <a:extLst>
              <a:ext uri="{FF2B5EF4-FFF2-40B4-BE49-F238E27FC236}">
                <a16:creationId xmlns:a16="http://schemas.microsoft.com/office/drawing/2014/main" id="{3968A17D-C4E4-407B-A9AF-87E3D59915FB}"/>
              </a:ext>
            </a:extLst>
          </p:cNvPr>
          <p:cNvSpPr>
            <a:spLocks noGrp="1"/>
          </p:cNvSpPr>
          <p:nvPr>
            <p:ph idx="1"/>
          </p:nvPr>
        </p:nvSpPr>
        <p:spPr>
          <a:xfrm>
            <a:off x="764110" y="2052084"/>
            <a:ext cx="3033249" cy="3856229"/>
          </a:xfrm>
        </p:spPr>
        <p:txBody>
          <a:bodyPr anchor="t">
            <a:normAutofit/>
          </a:bodyPr>
          <a:lstStyle/>
          <a:p>
            <a:pPr algn="just"/>
            <a:r>
              <a:rPr lang="en-US" sz="1600" dirty="0">
                <a:solidFill>
                  <a:srgbClr val="FFFFFF"/>
                </a:solidFill>
              </a:rPr>
              <a:t>This function takes a parent array, parent array size and the mutation rate.</a:t>
            </a:r>
          </a:p>
          <a:p>
            <a:pPr algn="just"/>
            <a:r>
              <a:rPr lang="en-US" sz="1600" dirty="0">
                <a:solidFill>
                  <a:srgbClr val="FFFFFF"/>
                </a:solidFill>
              </a:rPr>
              <a:t>For each element of the parent array, we generate a probability (p) and a random index. </a:t>
            </a:r>
          </a:p>
          <a:p>
            <a:pPr algn="just"/>
            <a:r>
              <a:rPr lang="en-US" sz="1600" dirty="0">
                <a:solidFill>
                  <a:srgbClr val="FFFFFF"/>
                </a:solidFill>
              </a:rPr>
              <a:t>If the probability of p is less than or equal to mutation rate (Pm) it performs a simple swap mutation between two indexes of the parent array. </a:t>
            </a:r>
          </a:p>
          <a:p>
            <a:endParaRPr lang="en-US" sz="1600" dirty="0">
              <a:solidFill>
                <a:srgbClr val="FFFFFF"/>
              </a:solidFill>
            </a:endParaRPr>
          </a:p>
          <a:p>
            <a:endParaRPr lang="en-US" sz="1600" dirty="0">
              <a:solidFill>
                <a:srgbClr val="FFFFFF"/>
              </a:solidFill>
            </a:endParaRPr>
          </a:p>
        </p:txBody>
      </p:sp>
      <p:pic>
        <p:nvPicPr>
          <p:cNvPr id="3" name="Picture 2">
            <a:extLst>
              <a:ext uri="{FF2B5EF4-FFF2-40B4-BE49-F238E27FC236}">
                <a16:creationId xmlns:a16="http://schemas.microsoft.com/office/drawing/2014/main" id="{8CE187AF-249E-4350-B74B-D3D06F5AF082}"/>
              </a:ext>
            </a:extLst>
          </p:cNvPr>
          <p:cNvPicPr>
            <a:picLocks noChangeAspect="1"/>
          </p:cNvPicPr>
          <p:nvPr/>
        </p:nvPicPr>
        <p:blipFill>
          <a:blip r:embed="rId2"/>
          <a:stretch>
            <a:fillRect/>
          </a:stretch>
        </p:blipFill>
        <p:spPr>
          <a:xfrm>
            <a:off x="4665717" y="948413"/>
            <a:ext cx="6672672" cy="4959900"/>
          </a:xfrm>
          <a:prstGeom prst="rect">
            <a:avLst/>
          </a:prstGeom>
        </p:spPr>
      </p:pic>
    </p:spTree>
    <p:extLst>
      <p:ext uri="{BB962C8B-B14F-4D97-AF65-F5344CB8AC3E}">
        <p14:creationId xmlns:p14="http://schemas.microsoft.com/office/powerpoint/2010/main" val="3218866727"/>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5" name="Rectangle 34">
            <a:extLst>
              <a:ext uri="{FF2B5EF4-FFF2-40B4-BE49-F238E27FC236}">
                <a16:creationId xmlns:a16="http://schemas.microsoft.com/office/drawing/2014/main" id="{636F6DB7-CF8D-494A-82F6-13B58DCA98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0B7E5194-6E82-4A44-99C3-FE7D87F341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14407"/>
            <a:ext cx="3707477" cy="561177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E52A8085-3948-4E49-99F5-1694910CC5A7}"/>
              </a:ext>
            </a:extLst>
          </p:cNvPr>
          <p:cNvSpPr>
            <a:spLocks noGrp="1"/>
          </p:cNvSpPr>
          <p:nvPr>
            <p:ph type="title"/>
          </p:nvPr>
        </p:nvSpPr>
        <p:spPr>
          <a:xfrm>
            <a:off x="764110" y="826346"/>
            <a:ext cx="3171905" cy="1013800"/>
          </a:xfrm>
        </p:spPr>
        <p:txBody>
          <a:bodyPr>
            <a:normAutofit/>
          </a:bodyPr>
          <a:lstStyle/>
          <a:p>
            <a:pPr algn="ctr"/>
            <a:r>
              <a:rPr lang="en-US" sz="2400" dirty="0">
                <a:solidFill>
                  <a:srgbClr val="FFFFFF"/>
                </a:solidFill>
              </a:rPr>
              <a:t>PARENT SELECTION Function</a:t>
            </a:r>
          </a:p>
        </p:txBody>
      </p:sp>
      <p:grpSp>
        <p:nvGrpSpPr>
          <p:cNvPr id="39" name="Group 38">
            <a:extLst>
              <a:ext uri="{FF2B5EF4-FFF2-40B4-BE49-F238E27FC236}">
                <a16:creationId xmlns:a16="http://schemas.microsoft.com/office/drawing/2014/main" id="{49FCC1E1-84D3-494D-A0A0-286AFA1C301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40" name="Rectangle 39">
              <a:extLst>
                <a:ext uri="{FF2B5EF4-FFF2-40B4-BE49-F238E27FC236}">
                  <a16:creationId xmlns:a16="http://schemas.microsoft.com/office/drawing/2014/main" id="{96E09E90-FF79-402E-AF01-97A279BEAD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41" name="Rectangle 40">
              <a:extLst>
                <a:ext uri="{FF2B5EF4-FFF2-40B4-BE49-F238E27FC236}">
                  <a16:creationId xmlns:a16="http://schemas.microsoft.com/office/drawing/2014/main" id="{EC6946F8-4B9B-4C51-9F51-2DB377392C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42" name="Rectangle 41">
              <a:extLst>
                <a:ext uri="{FF2B5EF4-FFF2-40B4-BE49-F238E27FC236}">
                  <a16:creationId xmlns:a16="http://schemas.microsoft.com/office/drawing/2014/main" id="{7B3D2B3D-A285-438C-A344-AED3E46A07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8" name="Content Placeholder 7">
            <a:extLst>
              <a:ext uri="{FF2B5EF4-FFF2-40B4-BE49-F238E27FC236}">
                <a16:creationId xmlns:a16="http://schemas.microsoft.com/office/drawing/2014/main" id="{DF28D681-5219-48A9-B788-A08B86A8514A}"/>
              </a:ext>
            </a:extLst>
          </p:cNvPr>
          <p:cNvSpPr>
            <a:spLocks noGrp="1"/>
          </p:cNvSpPr>
          <p:nvPr>
            <p:ph idx="1"/>
          </p:nvPr>
        </p:nvSpPr>
        <p:spPr>
          <a:xfrm>
            <a:off x="764110" y="2052084"/>
            <a:ext cx="3033249" cy="3856229"/>
          </a:xfrm>
        </p:spPr>
        <p:txBody>
          <a:bodyPr anchor="t">
            <a:normAutofit/>
          </a:bodyPr>
          <a:lstStyle/>
          <a:p>
            <a:pPr algn="just">
              <a:lnSpc>
                <a:spcPct val="90000"/>
              </a:lnSpc>
            </a:pPr>
            <a:r>
              <a:rPr lang="en-US" sz="1500" dirty="0">
                <a:solidFill>
                  <a:srgbClr val="FFFFFF"/>
                </a:solidFill>
              </a:rPr>
              <a:t>This function takes previous parent matrix, child matrix, parent fitness array, children fitness array, parent count and parent size as an argument. </a:t>
            </a:r>
          </a:p>
          <a:p>
            <a:pPr algn="just">
              <a:lnSpc>
                <a:spcPct val="90000"/>
              </a:lnSpc>
            </a:pPr>
            <a:r>
              <a:rPr lang="en-US" sz="1500" dirty="0">
                <a:solidFill>
                  <a:srgbClr val="FFFFFF"/>
                </a:solidFill>
              </a:rPr>
              <a:t>Checks if either the parent or the children fitness is less than 3 if true, copies the best solution into the parent array. </a:t>
            </a:r>
          </a:p>
          <a:p>
            <a:pPr algn="just">
              <a:lnSpc>
                <a:spcPct val="90000"/>
              </a:lnSpc>
            </a:pPr>
            <a:r>
              <a:rPr lang="en-US" sz="1500" dirty="0">
                <a:solidFill>
                  <a:srgbClr val="FFFFFF"/>
                </a:solidFill>
              </a:rPr>
              <a:t>Else looks for a random choice between the parent and the child. </a:t>
            </a:r>
          </a:p>
          <a:p>
            <a:pPr algn="just">
              <a:lnSpc>
                <a:spcPct val="90000"/>
              </a:lnSpc>
            </a:pPr>
            <a:r>
              <a:rPr lang="en-US" sz="1500" dirty="0">
                <a:solidFill>
                  <a:srgbClr val="FFFFFF"/>
                </a:solidFill>
              </a:rPr>
              <a:t>For parent index = 1 it checks if the child fitness is less than the parent fitness. If true copies the child into the parent. </a:t>
            </a:r>
          </a:p>
          <a:p>
            <a:pPr>
              <a:lnSpc>
                <a:spcPct val="90000"/>
              </a:lnSpc>
            </a:pPr>
            <a:endParaRPr lang="en-US" sz="1500" dirty="0">
              <a:solidFill>
                <a:srgbClr val="FFFFFF"/>
              </a:solidFill>
            </a:endParaRPr>
          </a:p>
        </p:txBody>
      </p:sp>
      <p:pic>
        <p:nvPicPr>
          <p:cNvPr id="5" name="Picture 4" descr="Text&#10;&#10;Description automatically generated">
            <a:extLst>
              <a:ext uri="{FF2B5EF4-FFF2-40B4-BE49-F238E27FC236}">
                <a16:creationId xmlns:a16="http://schemas.microsoft.com/office/drawing/2014/main" id="{B8F04B73-3BA5-4F09-88F7-FDE595718561}"/>
              </a:ext>
            </a:extLst>
          </p:cNvPr>
          <p:cNvPicPr>
            <a:picLocks noChangeAspect="1"/>
          </p:cNvPicPr>
          <p:nvPr/>
        </p:nvPicPr>
        <p:blipFill>
          <a:blip r:embed="rId2"/>
          <a:stretch>
            <a:fillRect/>
          </a:stretch>
        </p:blipFill>
        <p:spPr>
          <a:xfrm>
            <a:off x="4568800" y="1419910"/>
            <a:ext cx="6866506" cy="4016905"/>
          </a:xfrm>
          <a:prstGeom prst="rect">
            <a:avLst/>
          </a:prstGeom>
        </p:spPr>
      </p:pic>
    </p:spTree>
    <p:extLst>
      <p:ext uri="{BB962C8B-B14F-4D97-AF65-F5344CB8AC3E}">
        <p14:creationId xmlns:p14="http://schemas.microsoft.com/office/powerpoint/2010/main" val="1167178644"/>
      </p:ext>
    </p:extLst>
  </p:cSld>
  <p:clrMapOvr>
    <a:overrideClrMapping bg1="dk1" tx1="lt1" bg2="dk2" tx2="lt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71315E-A606-499D-9BE8-6A22F2C0C317}"/>
              </a:ext>
            </a:extLst>
          </p:cNvPr>
          <p:cNvSpPr>
            <a:spLocks noGrp="1"/>
          </p:cNvSpPr>
          <p:nvPr>
            <p:ph type="title"/>
          </p:nvPr>
        </p:nvSpPr>
        <p:spPr>
          <a:xfrm>
            <a:off x="581192" y="702156"/>
            <a:ext cx="11029616" cy="1013800"/>
          </a:xfrm>
        </p:spPr>
        <p:txBody>
          <a:bodyPr vert="horz" lIns="91440" tIns="45720" rIns="91440" bIns="45720" rtlCol="0">
            <a:normAutofit/>
          </a:bodyPr>
          <a:lstStyle/>
          <a:p>
            <a:pPr algn="ctr"/>
            <a:r>
              <a:rPr lang="en-US" dirty="0">
                <a:solidFill>
                  <a:srgbClr val="FFFEFF"/>
                </a:solidFill>
              </a:rPr>
              <a:t>performance Tunning</a:t>
            </a:r>
          </a:p>
        </p:txBody>
      </p:sp>
      <p:graphicFrame>
        <p:nvGraphicFramePr>
          <p:cNvPr id="77" name="Content Placeholder 25">
            <a:extLst>
              <a:ext uri="{FF2B5EF4-FFF2-40B4-BE49-F238E27FC236}">
                <a16:creationId xmlns:a16="http://schemas.microsoft.com/office/drawing/2014/main" id="{989BD6AA-DB35-4FC4-BF47-546B5FAAD320}"/>
              </a:ext>
            </a:extLst>
          </p:cNvPr>
          <p:cNvGraphicFramePr>
            <a:graphicFrameLocks noGrp="1"/>
          </p:cNvGraphicFramePr>
          <p:nvPr>
            <p:ph idx="1"/>
            <p:extLst>
              <p:ext uri="{D42A27DB-BD31-4B8C-83A1-F6EECF244321}">
                <p14:modId xmlns:p14="http://schemas.microsoft.com/office/powerpoint/2010/main" val="2165849519"/>
              </p:ext>
            </p:extLst>
          </p:nvPr>
        </p:nvGraphicFramePr>
        <p:xfrm>
          <a:off x="581025" y="2181225"/>
          <a:ext cx="11029950" cy="36782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7819253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636F6DB7-CF8D-494A-82F6-13B58DCA98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0B7E5194-6E82-4A44-99C3-FE7D87F341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14407"/>
            <a:ext cx="3707477" cy="561177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2B4D3869-0D7D-4020-AF6B-862B4C27F192}"/>
              </a:ext>
            </a:extLst>
          </p:cNvPr>
          <p:cNvSpPr>
            <a:spLocks noGrp="1"/>
          </p:cNvSpPr>
          <p:nvPr>
            <p:ph type="title"/>
          </p:nvPr>
        </p:nvSpPr>
        <p:spPr>
          <a:xfrm>
            <a:off x="764110" y="826346"/>
            <a:ext cx="3171905" cy="1013800"/>
          </a:xfrm>
        </p:spPr>
        <p:txBody>
          <a:bodyPr>
            <a:normAutofit/>
          </a:bodyPr>
          <a:lstStyle/>
          <a:p>
            <a:pPr algn="ctr"/>
            <a:r>
              <a:rPr lang="en-US" sz="2400" dirty="0">
                <a:solidFill>
                  <a:srgbClr val="FFFFFF"/>
                </a:solidFill>
              </a:rPr>
              <a:t>Parent Size</a:t>
            </a:r>
          </a:p>
        </p:txBody>
      </p:sp>
      <p:grpSp>
        <p:nvGrpSpPr>
          <p:cNvPr id="16" name="Group 15">
            <a:extLst>
              <a:ext uri="{FF2B5EF4-FFF2-40B4-BE49-F238E27FC236}">
                <a16:creationId xmlns:a16="http://schemas.microsoft.com/office/drawing/2014/main" id="{49FCC1E1-84D3-494D-A0A0-286AFA1C301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7" name="Rectangle 16">
              <a:extLst>
                <a:ext uri="{FF2B5EF4-FFF2-40B4-BE49-F238E27FC236}">
                  <a16:creationId xmlns:a16="http://schemas.microsoft.com/office/drawing/2014/main" id="{96E09E90-FF79-402E-AF01-97A279BEAD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id="{EC6946F8-4B9B-4C51-9F51-2DB377392C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7B3D2B3D-A285-438C-A344-AED3E46A07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9" name="Content Placeholder 8">
            <a:extLst>
              <a:ext uri="{FF2B5EF4-FFF2-40B4-BE49-F238E27FC236}">
                <a16:creationId xmlns:a16="http://schemas.microsoft.com/office/drawing/2014/main" id="{D3DF7010-6E9F-4BA7-882F-52D251852467}"/>
              </a:ext>
            </a:extLst>
          </p:cNvPr>
          <p:cNvSpPr>
            <a:spLocks noGrp="1"/>
          </p:cNvSpPr>
          <p:nvPr>
            <p:ph idx="1"/>
          </p:nvPr>
        </p:nvSpPr>
        <p:spPr>
          <a:xfrm>
            <a:off x="764110" y="2052084"/>
            <a:ext cx="3033249" cy="3856229"/>
          </a:xfrm>
        </p:spPr>
        <p:txBody>
          <a:bodyPr anchor="t">
            <a:normAutofit fontScale="85000" lnSpcReduction="20000"/>
          </a:bodyPr>
          <a:lstStyle/>
          <a:p>
            <a:pPr algn="just"/>
            <a:r>
              <a:rPr lang="en-US" sz="1600" dirty="0">
                <a:solidFill>
                  <a:srgbClr val="FFFFFF"/>
                </a:solidFill>
              </a:rPr>
              <a:t>As we increase the parent size the mean generation of convergence decreases. </a:t>
            </a:r>
          </a:p>
          <a:p>
            <a:pPr algn="just"/>
            <a:r>
              <a:rPr lang="en-US" sz="1600" dirty="0">
                <a:solidFill>
                  <a:srgbClr val="FFFFFF"/>
                </a:solidFill>
              </a:rPr>
              <a:t>Mutation Rate = (1/</a:t>
            </a:r>
            <a:r>
              <a:rPr lang="en-US" sz="1600" dirty="0" err="1">
                <a:solidFill>
                  <a:srgbClr val="FFFFFF"/>
                </a:solidFill>
              </a:rPr>
              <a:t>pop_size</a:t>
            </a:r>
            <a:r>
              <a:rPr lang="en-US" sz="1600" dirty="0">
                <a:solidFill>
                  <a:srgbClr val="FFFFFF"/>
                </a:solidFill>
              </a:rPr>
              <a:t> + 1/</a:t>
            </a:r>
            <a:r>
              <a:rPr lang="en-US" sz="1600" dirty="0" err="1">
                <a:solidFill>
                  <a:srgbClr val="FFFFFF"/>
                </a:solidFill>
              </a:rPr>
              <a:t>parent_size</a:t>
            </a:r>
            <a:r>
              <a:rPr lang="en-US" sz="1600" dirty="0">
                <a:solidFill>
                  <a:srgbClr val="FFFFFF"/>
                </a:solidFill>
              </a:rPr>
              <a:t>).</a:t>
            </a:r>
          </a:p>
          <a:p>
            <a:pPr algn="just"/>
            <a:r>
              <a:rPr lang="en-US" sz="1600" dirty="0">
                <a:solidFill>
                  <a:srgbClr val="FFFFFF"/>
                </a:solidFill>
              </a:rPr>
              <a:t>The graph gets flatter as the population size &gt;150.</a:t>
            </a:r>
          </a:p>
          <a:p>
            <a:pPr algn="just"/>
            <a:r>
              <a:rPr lang="en-US" sz="1600" dirty="0">
                <a:solidFill>
                  <a:srgbClr val="FFFFFF"/>
                </a:solidFill>
              </a:rPr>
              <a:t>It suggests that there is no drastic performance increase beyond the population size of 150. </a:t>
            </a:r>
          </a:p>
          <a:p>
            <a:pPr algn="just"/>
            <a:r>
              <a:rPr lang="en-US" sz="1600" dirty="0">
                <a:solidFill>
                  <a:srgbClr val="FFFFFF"/>
                </a:solidFill>
              </a:rPr>
              <a:t>Therefore, we can obtain an optimal solution efficiently with a small population size around 200 – 300. </a:t>
            </a:r>
          </a:p>
          <a:p>
            <a:pPr algn="just"/>
            <a:r>
              <a:rPr lang="en-US" sz="1600" dirty="0">
                <a:solidFill>
                  <a:srgbClr val="FFFFFF"/>
                </a:solidFill>
              </a:rPr>
              <a:t>Note: The mean generation of convergence was calculated by running the program 10 times. </a:t>
            </a:r>
          </a:p>
        </p:txBody>
      </p:sp>
      <p:pic>
        <p:nvPicPr>
          <p:cNvPr id="5" name="Content Placeholder 4" descr="Chart, line chart, histogram&#10;&#10;Description automatically generated">
            <a:extLst>
              <a:ext uri="{FF2B5EF4-FFF2-40B4-BE49-F238E27FC236}">
                <a16:creationId xmlns:a16="http://schemas.microsoft.com/office/drawing/2014/main" id="{27982340-72D7-4F4B-9B23-4641E8A3A573}"/>
              </a:ext>
            </a:extLst>
          </p:cNvPr>
          <p:cNvPicPr>
            <a:picLocks noChangeAspect="1"/>
          </p:cNvPicPr>
          <p:nvPr/>
        </p:nvPicPr>
        <p:blipFill>
          <a:blip r:embed="rId2"/>
          <a:stretch>
            <a:fillRect/>
          </a:stretch>
        </p:blipFill>
        <p:spPr>
          <a:xfrm>
            <a:off x="4695453" y="948413"/>
            <a:ext cx="6613200" cy="4959900"/>
          </a:xfrm>
          <a:prstGeom prst="rect">
            <a:avLst/>
          </a:prstGeom>
        </p:spPr>
      </p:pic>
    </p:spTree>
    <p:extLst>
      <p:ext uri="{BB962C8B-B14F-4D97-AF65-F5344CB8AC3E}">
        <p14:creationId xmlns:p14="http://schemas.microsoft.com/office/powerpoint/2010/main" val="3873428716"/>
      </p:ext>
    </p:extLst>
  </p:cSld>
  <p:clrMapOvr>
    <a:overrideClrMapping bg1="dk1" tx1="lt1" bg2="dk2" tx2="lt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636F6DB7-CF8D-494A-82F6-13B58DCA98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0B7E5194-6E82-4A44-99C3-FE7D87F341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14407"/>
            <a:ext cx="3707477" cy="561177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31F14E08-1F52-4A46-8F0C-41E9585378FC}"/>
              </a:ext>
            </a:extLst>
          </p:cNvPr>
          <p:cNvSpPr>
            <a:spLocks noGrp="1"/>
          </p:cNvSpPr>
          <p:nvPr>
            <p:ph type="title"/>
          </p:nvPr>
        </p:nvSpPr>
        <p:spPr>
          <a:xfrm>
            <a:off x="764110" y="826346"/>
            <a:ext cx="3171905" cy="1013800"/>
          </a:xfrm>
        </p:spPr>
        <p:txBody>
          <a:bodyPr>
            <a:normAutofit/>
          </a:bodyPr>
          <a:lstStyle/>
          <a:p>
            <a:pPr algn="ctr"/>
            <a:r>
              <a:rPr lang="en-US" sz="2400" dirty="0">
                <a:solidFill>
                  <a:srgbClr val="FFFFFF"/>
                </a:solidFill>
              </a:rPr>
              <a:t>Mutation Rate</a:t>
            </a:r>
          </a:p>
        </p:txBody>
      </p:sp>
      <p:grpSp>
        <p:nvGrpSpPr>
          <p:cNvPr id="15" name="Group 14">
            <a:extLst>
              <a:ext uri="{FF2B5EF4-FFF2-40B4-BE49-F238E27FC236}">
                <a16:creationId xmlns:a16="http://schemas.microsoft.com/office/drawing/2014/main" id="{49FCC1E1-84D3-494D-A0A0-286AFA1C301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6" name="Rectangle 15">
              <a:extLst>
                <a:ext uri="{FF2B5EF4-FFF2-40B4-BE49-F238E27FC236}">
                  <a16:creationId xmlns:a16="http://schemas.microsoft.com/office/drawing/2014/main" id="{96E09E90-FF79-402E-AF01-97A279BEAD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a:extLst>
                <a:ext uri="{FF2B5EF4-FFF2-40B4-BE49-F238E27FC236}">
                  <a16:creationId xmlns:a16="http://schemas.microsoft.com/office/drawing/2014/main" id="{EC6946F8-4B9B-4C51-9F51-2DB377392C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id="{7B3D2B3D-A285-438C-A344-AED3E46A07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8" name="Content Placeholder 7">
            <a:extLst>
              <a:ext uri="{FF2B5EF4-FFF2-40B4-BE49-F238E27FC236}">
                <a16:creationId xmlns:a16="http://schemas.microsoft.com/office/drawing/2014/main" id="{43A02992-9B17-4CDA-94C0-E9E2CF4FECB5}"/>
              </a:ext>
            </a:extLst>
          </p:cNvPr>
          <p:cNvSpPr>
            <a:spLocks noGrp="1"/>
          </p:cNvSpPr>
          <p:nvPr>
            <p:ph idx="1"/>
          </p:nvPr>
        </p:nvSpPr>
        <p:spPr>
          <a:xfrm>
            <a:off x="764110" y="2052084"/>
            <a:ext cx="3033249" cy="3856229"/>
          </a:xfrm>
        </p:spPr>
        <p:txBody>
          <a:bodyPr anchor="t">
            <a:normAutofit/>
          </a:bodyPr>
          <a:lstStyle/>
          <a:p>
            <a:pPr algn="just"/>
            <a:r>
              <a:rPr lang="en-US" sz="1600" dirty="0">
                <a:solidFill>
                  <a:srgbClr val="FFFFFF"/>
                </a:solidFill>
              </a:rPr>
              <a:t>Population size = 200, Parent Size = 16, Mutation rate = 0 and Maximum Number of Iteration = 500000.</a:t>
            </a:r>
          </a:p>
          <a:p>
            <a:pPr algn="just"/>
            <a:r>
              <a:rPr lang="en-US" sz="1600" dirty="0">
                <a:solidFill>
                  <a:srgbClr val="FFFFFF"/>
                </a:solidFill>
              </a:rPr>
              <a:t>Converges to the global optimum. </a:t>
            </a:r>
          </a:p>
          <a:p>
            <a:pPr algn="just"/>
            <a:r>
              <a:rPr lang="en-US" sz="1600" dirty="0">
                <a:solidFill>
                  <a:srgbClr val="FFFFFF"/>
                </a:solidFill>
              </a:rPr>
              <a:t>It suggests that since the population size is big it nearly covers most of the possible seeds and reaches the global optimum even without the influence of mutation. </a:t>
            </a:r>
          </a:p>
          <a:p>
            <a:endParaRPr lang="en-US" sz="1600" dirty="0">
              <a:solidFill>
                <a:srgbClr val="FFFFFF"/>
              </a:solidFill>
            </a:endParaRPr>
          </a:p>
        </p:txBody>
      </p:sp>
      <p:pic>
        <p:nvPicPr>
          <p:cNvPr id="4" name="Content Placeholder 3" descr="Text&#10;&#10;Description automatically generated">
            <a:extLst>
              <a:ext uri="{FF2B5EF4-FFF2-40B4-BE49-F238E27FC236}">
                <a16:creationId xmlns:a16="http://schemas.microsoft.com/office/drawing/2014/main" id="{F8ACB575-5583-4EA9-A39C-76D17787FF53}"/>
              </a:ext>
            </a:extLst>
          </p:cNvPr>
          <p:cNvPicPr>
            <a:picLocks noChangeAspect="1"/>
          </p:cNvPicPr>
          <p:nvPr/>
        </p:nvPicPr>
        <p:blipFill>
          <a:blip r:embed="rId2"/>
          <a:stretch>
            <a:fillRect/>
          </a:stretch>
        </p:blipFill>
        <p:spPr>
          <a:xfrm>
            <a:off x="5453944" y="948413"/>
            <a:ext cx="5096218" cy="4959900"/>
          </a:xfrm>
          <a:prstGeom prst="rect">
            <a:avLst/>
          </a:prstGeom>
        </p:spPr>
      </p:pic>
    </p:spTree>
    <p:extLst>
      <p:ext uri="{BB962C8B-B14F-4D97-AF65-F5344CB8AC3E}">
        <p14:creationId xmlns:p14="http://schemas.microsoft.com/office/powerpoint/2010/main" val="3007066339"/>
      </p:ext>
    </p:extLst>
  </p:cSld>
  <p:clrMapOvr>
    <a:overrideClrMapping bg1="dk1" tx1="lt1" bg2="dk2" tx2="lt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1" name="Rectangle 32">
            <a:extLst>
              <a:ext uri="{FF2B5EF4-FFF2-40B4-BE49-F238E27FC236}">
                <a16:creationId xmlns:a16="http://schemas.microsoft.com/office/drawing/2014/main" id="{636F6DB7-CF8D-494A-82F6-13B58DCA98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34">
            <a:extLst>
              <a:ext uri="{FF2B5EF4-FFF2-40B4-BE49-F238E27FC236}">
                <a16:creationId xmlns:a16="http://schemas.microsoft.com/office/drawing/2014/main" id="{0B7E5194-6E82-4A44-99C3-FE7D87F341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14407"/>
            <a:ext cx="3707477" cy="561177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18D4BE69-A964-4565-892A-152949BC5130}"/>
              </a:ext>
            </a:extLst>
          </p:cNvPr>
          <p:cNvSpPr>
            <a:spLocks noGrp="1"/>
          </p:cNvSpPr>
          <p:nvPr>
            <p:ph type="title"/>
          </p:nvPr>
        </p:nvSpPr>
        <p:spPr>
          <a:xfrm>
            <a:off x="764110" y="826346"/>
            <a:ext cx="3171905" cy="1013800"/>
          </a:xfrm>
        </p:spPr>
        <p:txBody>
          <a:bodyPr>
            <a:normAutofit/>
          </a:bodyPr>
          <a:lstStyle/>
          <a:p>
            <a:pPr algn="ctr"/>
            <a:r>
              <a:rPr lang="en-US" sz="2400" dirty="0">
                <a:solidFill>
                  <a:srgbClr val="FFFFFF"/>
                </a:solidFill>
              </a:rPr>
              <a:t>Mutation Rate </a:t>
            </a:r>
          </a:p>
        </p:txBody>
      </p:sp>
      <p:grpSp>
        <p:nvGrpSpPr>
          <p:cNvPr id="43" name="Group 36">
            <a:extLst>
              <a:ext uri="{FF2B5EF4-FFF2-40B4-BE49-F238E27FC236}">
                <a16:creationId xmlns:a16="http://schemas.microsoft.com/office/drawing/2014/main" id="{49FCC1E1-84D3-494D-A0A0-286AFA1C301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38" name="Rectangle 37">
              <a:extLst>
                <a:ext uri="{FF2B5EF4-FFF2-40B4-BE49-F238E27FC236}">
                  <a16:creationId xmlns:a16="http://schemas.microsoft.com/office/drawing/2014/main" id="{96E09E90-FF79-402E-AF01-97A279BEAD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44" name="Rectangle 38">
              <a:extLst>
                <a:ext uri="{FF2B5EF4-FFF2-40B4-BE49-F238E27FC236}">
                  <a16:creationId xmlns:a16="http://schemas.microsoft.com/office/drawing/2014/main" id="{EC6946F8-4B9B-4C51-9F51-2DB377392C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40" name="Rectangle 39">
              <a:extLst>
                <a:ext uri="{FF2B5EF4-FFF2-40B4-BE49-F238E27FC236}">
                  <a16:creationId xmlns:a16="http://schemas.microsoft.com/office/drawing/2014/main" id="{7B3D2B3D-A285-438C-A344-AED3E46A07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8" name="Content Placeholder 7">
            <a:extLst>
              <a:ext uri="{FF2B5EF4-FFF2-40B4-BE49-F238E27FC236}">
                <a16:creationId xmlns:a16="http://schemas.microsoft.com/office/drawing/2014/main" id="{EACC3D7C-01E8-4022-B8D6-521B066DDC31}"/>
              </a:ext>
            </a:extLst>
          </p:cNvPr>
          <p:cNvSpPr>
            <a:spLocks noGrp="1"/>
          </p:cNvSpPr>
          <p:nvPr>
            <p:ph idx="1"/>
          </p:nvPr>
        </p:nvSpPr>
        <p:spPr>
          <a:xfrm>
            <a:off x="764110" y="2052084"/>
            <a:ext cx="3033249" cy="3856229"/>
          </a:xfrm>
        </p:spPr>
        <p:txBody>
          <a:bodyPr anchor="t">
            <a:normAutofit/>
          </a:bodyPr>
          <a:lstStyle/>
          <a:p>
            <a:pPr algn="just"/>
            <a:r>
              <a:rPr lang="en-US" sz="1600" dirty="0">
                <a:solidFill>
                  <a:srgbClr val="FFFFFF"/>
                </a:solidFill>
              </a:rPr>
              <a:t>Population size = 20, Parent Size = 16, Mutation rate = 0 and Maximum Number of Iteration = 500000.</a:t>
            </a:r>
          </a:p>
          <a:p>
            <a:pPr algn="just"/>
            <a:r>
              <a:rPr lang="en-US" sz="1600" dirty="0">
                <a:solidFill>
                  <a:srgbClr val="FFFFFF"/>
                </a:solidFill>
              </a:rPr>
              <a:t>Doesn’t Convergence, gets trapped at the local optimum. </a:t>
            </a:r>
          </a:p>
          <a:p>
            <a:pPr algn="just"/>
            <a:r>
              <a:rPr lang="en-US" sz="1600" dirty="0">
                <a:solidFill>
                  <a:srgbClr val="FFFFFF"/>
                </a:solidFill>
              </a:rPr>
              <a:t>It suggests that for smaller population size mutation can help in getting out of the local optimum and converge to the global optimum. </a:t>
            </a:r>
          </a:p>
        </p:txBody>
      </p:sp>
      <p:pic>
        <p:nvPicPr>
          <p:cNvPr id="4" name="Picture 3" descr="Background pattern&#10;&#10;Description automatically generated">
            <a:extLst>
              <a:ext uri="{FF2B5EF4-FFF2-40B4-BE49-F238E27FC236}">
                <a16:creationId xmlns:a16="http://schemas.microsoft.com/office/drawing/2014/main" id="{2D561C21-99B8-427F-A255-17A23C9EC804}"/>
              </a:ext>
            </a:extLst>
          </p:cNvPr>
          <p:cNvPicPr>
            <a:picLocks noChangeAspect="1"/>
          </p:cNvPicPr>
          <p:nvPr/>
        </p:nvPicPr>
        <p:blipFill>
          <a:blip r:embed="rId2"/>
          <a:stretch>
            <a:fillRect/>
          </a:stretch>
        </p:blipFill>
        <p:spPr>
          <a:xfrm>
            <a:off x="5183928" y="948413"/>
            <a:ext cx="5636250" cy="4959900"/>
          </a:xfrm>
          <a:prstGeom prst="rect">
            <a:avLst/>
          </a:prstGeom>
        </p:spPr>
      </p:pic>
    </p:spTree>
    <p:extLst>
      <p:ext uri="{BB962C8B-B14F-4D97-AF65-F5344CB8AC3E}">
        <p14:creationId xmlns:p14="http://schemas.microsoft.com/office/powerpoint/2010/main" val="422624782"/>
      </p:ext>
    </p:extLst>
  </p:cSld>
  <p:clrMapOvr>
    <a:overrideClrMapping bg1="dk1" tx1="lt1" bg2="dk2" tx2="lt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636F6DB7-CF8D-494A-82F6-13B58DCA98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0B7E5194-6E82-4A44-99C3-FE7D87F341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14407"/>
            <a:ext cx="3707477" cy="561177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76186827-6E1E-4664-99F2-2AA3CEF6895A}"/>
              </a:ext>
            </a:extLst>
          </p:cNvPr>
          <p:cNvSpPr>
            <a:spLocks noGrp="1"/>
          </p:cNvSpPr>
          <p:nvPr>
            <p:ph type="title"/>
          </p:nvPr>
        </p:nvSpPr>
        <p:spPr>
          <a:xfrm>
            <a:off x="764110" y="826346"/>
            <a:ext cx="3171905" cy="1013800"/>
          </a:xfrm>
        </p:spPr>
        <p:txBody>
          <a:bodyPr>
            <a:normAutofit/>
          </a:bodyPr>
          <a:lstStyle/>
          <a:p>
            <a:pPr algn="ctr"/>
            <a:r>
              <a:rPr lang="en-US" sz="2400" dirty="0">
                <a:solidFill>
                  <a:srgbClr val="FFFFFF"/>
                </a:solidFill>
              </a:rPr>
              <a:t>Mutation Rate</a:t>
            </a:r>
          </a:p>
        </p:txBody>
      </p:sp>
      <p:grpSp>
        <p:nvGrpSpPr>
          <p:cNvPr id="16" name="Group 15">
            <a:extLst>
              <a:ext uri="{FF2B5EF4-FFF2-40B4-BE49-F238E27FC236}">
                <a16:creationId xmlns:a16="http://schemas.microsoft.com/office/drawing/2014/main" id="{49FCC1E1-84D3-494D-A0A0-286AFA1C301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7" name="Rectangle 16">
              <a:extLst>
                <a:ext uri="{FF2B5EF4-FFF2-40B4-BE49-F238E27FC236}">
                  <a16:creationId xmlns:a16="http://schemas.microsoft.com/office/drawing/2014/main" id="{96E09E90-FF79-402E-AF01-97A279BEAD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id="{EC6946F8-4B9B-4C51-9F51-2DB377392C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7B3D2B3D-A285-438C-A344-AED3E46A07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9" name="Content Placeholder 8">
            <a:extLst>
              <a:ext uri="{FF2B5EF4-FFF2-40B4-BE49-F238E27FC236}">
                <a16:creationId xmlns:a16="http://schemas.microsoft.com/office/drawing/2014/main" id="{4DF2C7DC-59BB-4A9B-8340-ADDE56568EA4}"/>
              </a:ext>
            </a:extLst>
          </p:cNvPr>
          <p:cNvSpPr>
            <a:spLocks noGrp="1"/>
          </p:cNvSpPr>
          <p:nvPr>
            <p:ph idx="1"/>
          </p:nvPr>
        </p:nvSpPr>
        <p:spPr>
          <a:xfrm>
            <a:off x="764110" y="2052084"/>
            <a:ext cx="3033249" cy="3856229"/>
          </a:xfrm>
        </p:spPr>
        <p:txBody>
          <a:bodyPr anchor="t">
            <a:normAutofit lnSpcReduction="10000"/>
          </a:bodyPr>
          <a:lstStyle/>
          <a:p>
            <a:pPr algn="just"/>
            <a:r>
              <a:rPr lang="en-US" sz="1600" dirty="0">
                <a:solidFill>
                  <a:srgbClr val="FFFFFF"/>
                </a:solidFill>
              </a:rPr>
              <a:t>Population size = 20, Parent Size = 16, Mutation rate = 0 (initial condition) and Maximum Number of Iteration = 500000.</a:t>
            </a:r>
          </a:p>
          <a:p>
            <a:pPr algn="just"/>
            <a:r>
              <a:rPr lang="en-US" sz="1600" dirty="0">
                <a:solidFill>
                  <a:srgbClr val="FFFFFF"/>
                </a:solidFill>
              </a:rPr>
              <a:t>For smaller population it is seen that increasing the mutation rate leads to increase in the mean generation of convergence. </a:t>
            </a:r>
          </a:p>
          <a:p>
            <a:pPr algn="just"/>
            <a:r>
              <a:rPr lang="en-US" sz="1600" dirty="0">
                <a:solidFill>
                  <a:srgbClr val="FFFFFF"/>
                </a:solidFill>
              </a:rPr>
              <a:t>Hypothetically we can say that the mutation rate is so high which causes a bottleneck that is it is not able to permute through a given search area effectively.</a:t>
            </a:r>
          </a:p>
        </p:txBody>
      </p:sp>
      <p:pic>
        <p:nvPicPr>
          <p:cNvPr id="5" name="Content Placeholder 4" descr="Chart, line chart&#10;&#10;Description automatically generated">
            <a:extLst>
              <a:ext uri="{FF2B5EF4-FFF2-40B4-BE49-F238E27FC236}">
                <a16:creationId xmlns:a16="http://schemas.microsoft.com/office/drawing/2014/main" id="{ADD40B90-913B-4BC0-97D1-DF3DE64445E3}"/>
              </a:ext>
            </a:extLst>
          </p:cNvPr>
          <p:cNvPicPr>
            <a:picLocks noChangeAspect="1"/>
          </p:cNvPicPr>
          <p:nvPr/>
        </p:nvPicPr>
        <p:blipFill>
          <a:blip r:embed="rId2"/>
          <a:stretch>
            <a:fillRect/>
          </a:stretch>
        </p:blipFill>
        <p:spPr>
          <a:xfrm>
            <a:off x="4695453" y="948413"/>
            <a:ext cx="6613200" cy="4959900"/>
          </a:xfrm>
          <a:prstGeom prst="rect">
            <a:avLst/>
          </a:prstGeom>
        </p:spPr>
      </p:pic>
    </p:spTree>
    <p:extLst>
      <p:ext uri="{BB962C8B-B14F-4D97-AF65-F5344CB8AC3E}">
        <p14:creationId xmlns:p14="http://schemas.microsoft.com/office/powerpoint/2010/main" val="2541904113"/>
      </p:ext>
    </p:extLst>
  </p:cSld>
  <p:clrMapOvr>
    <a:overrideClrMapping bg1="dk1" tx1="lt1" bg2="dk2" tx2="lt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3" name="Rectangle 42">
            <a:extLst>
              <a:ext uri="{FF2B5EF4-FFF2-40B4-BE49-F238E27FC236}">
                <a16:creationId xmlns:a16="http://schemas.microsoft.com/office/drawing/2014/main" id="{F875149D-F692-45DA-8324-D5E0193D5F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D42299B-A03C-4EBF-9F26-C3611132204D}"/>
              </a:ext>
            </a:extLst>
          </p:cNvPr>
          <p:cNvSpPr>
            <a:spLocks noGrp="1"/>
          </p:cNvSpPr>
          <p:nvPr>
            <p:ph type="title"/>
          </p:nvPr>
        </p:nvSpPr>
        <p:spPr>
          <a:xfrm>
            <a:off x="581192" y="800930"/>
            <a:ext cx="5351431" cy="2256390"/>
          </a:xfrm>
        </p:spPr>
        <p:txBody>
          <a:bodyPr anchor="ctr">
            <a:normAutofit/>
          </a:bodyPr>
          <a:lstStyle/>
          <a:p>
            <a:r>
              <a:rPr lang="en-US">
                <a:solidFill>
                  <a:schemeClr val="tx2"/>
                </a:solidFill>
              </a:rPr>
              <a:t>Parent Selection Function</a:t>
            </a:r>
          </a:p>
        </p:txBody>
      </p:sp>
      <p:sp>
        <p:nvSpPr>
          <p:cNvPr id="45" name="Rectangle 44">
            <a:extLst>
              <a:ext uri="{FF2B5EF4-FFF2-40B4-BE49-F238E27FC236}">
                <a16:creationId xmlns:a16="http://schemas.microsoft.com/office/drawing/2014/main" id="{D4EE8A32-B29E-46B5-B8B8-0148869E90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5596128"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47" name="Rectangle 46">
            <a:extLst>
              <a:ext uri="{FF2B5EF4-FFF2-40B4-BE49-F238E27FC236}">
                <a16:creationId xmlns:a16="http://schemas.microsoft.com/office/drawing/2014/main" id="{BBB92E81-4F6A-4CF1-B486-AE63E15F31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49338" y="453643"/>
            <a:ext cx="5596128"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8" name="Content Placeholder 7">
            <a:extLst>
              <a:ext uri="{FF2B5EF4-FFF2-40B4-BE49-F238E27FC236}">
                <a16:creationId xmlns:a16="http://schemas.microsoft.com/office/drawing/2014/main" id="{9E8E9799-D1EE-4770-A042-4BC45ACB2891}"/>
              </a:ext>
            </a:extLst>
          </p:cNvPr>
          <p:cNvSpPr>
            <a:spLocks noGrp="1"/>
          </p:cNvSpPr>
          <p:nvPr>
            <p:ph idx="1"/>
          </p:nvPr>
        </p:nvSpPr>
        <p:spPr>
          <a:xfrm>
            <a:off x="6254357" y="800930"/>
            <a:ext cx="5491110" cy="2256390"/>
          </a:xfrm>
        </p:spPr>
        <p:txBody>
          <a:bodyPr>
            <a:normAutofit lnSpcReduction="10000"/>
          </a:bodyPr>
          <a:lstStyle/>
          <a:p>
            <a:pPr algn="just">
              <a:buClr>
                <a:srgbClr val="58C4E5"/>
              </a:buClr>
            </a:pPr>
            <a:r>
              <a:rPr lang="en-US" dirty="0"/>
              <a:t>The left function is called parent selection function 1 and the right function is called parent selection function 2. </a:t>
            </a:r>
          </a:p>
          <a:p>
            <a:pPr algn="just">
              <a:buClr>
                <a:srgbClr val="58C4E5"/>
              </a:buClr>
            </a:pPr>
            <a:r>
              <a:rPr lang="en-US" dirty="0"/>
              <a:t>The parent selection function 1 chooses the parent for the next generation based of a random generator and the parent selection function 2 favors the child if its fitness value is greater than the previous parent fitness value. </a:t>
            </a:r>
          </a:p>
        </p:txBody>
      </p:sp>
      <p:pic>
        <p:nvPicPr>
          <p:cNvPr id="4" name="Content Placeholder 3">
            <a:extLst>
              <a:ext uri="{FF2B5EF4-FFF2-40B4-BE49-F238E27FC236}">
                <a16:creationId xmlns:a16="http://schemas.microsoft.com/office/drawing/2014/main" id="{574F182B-EFD1-40E9-9D5D-360944B80BD4}"/>
              </a:ext>
            </a:extLst>
          </p:cNvPr>
          <p:cNvPicPr>
            <a:picLocks noChangeAspect="1"/>
          </p:cNvPicPr>
          <p:nvPr/>
        </p:nvPicPr>
        <p:blipFill>
          <a:blip r:embed="rId2"/>
          <a:stretch>
            <a:fillRect/>
          </a:stretch>
        </p:blipFill>
        <p:spPr>
          <a:xfrm>
            <a:off x="6492144" y="3429000"/>
            <a:ext cx="5253322" cy="3046926"/>
          </a:xfrm>
          <a:prstGeom prst="rect">
            <a:avLst/>
          </a:prstGeom>
        </p:spPr>
      </p:pic>
      <p:pic>
        <p:nvPicPr>
          <p:cNvPr id="5" name="Picture 4">
            <a:extLst>
              <a:ext uri="{FF2B5EF4-FFF2-40B4-BE49-F238E27FC236}">
                <a16:creationId xmlns:a16="http://schemas.microsoft.com/office/drawing/2014/main" id="{D5B0AD07-0F8F-4CC6-9C38-976BECA92A6B}"/>
              </a:ext>
            </a:extLst>
          </p:cNvPr>
          <p:cNvPicPr>
            <a:picLocks noChangeAspect="1"/>
          </p:cNvPicPr>
          <p:nvPr/>
        </p:nvPicPr>
        <p:blipFill>
          <a:blip r:embed="rId3"/>
          <a:stretch>
            <a:fillRect/>
          </a:stretch>
        </p:blipFill>
        <p:spPr>
          <a:xfrm>
            <a:off x="446534" y="3429000"/>
            <a:ext cx="5489646" cy="3046926"/>
          </a:xfrm>
          <a:prstGeom prst="rect">
            <a:avLst/>
          </a:prstGeom>
        </p:spPr>
      </p:pic>
    </p:spTree>
    <p:extLst>
      <p:ext uri="{BB962C8B-B14F-4D97-AF65-F5344CB8AC3E}">
        <p14:creationId xmlns:p14="http://schemas.microsoft.com/office/powerpoint/2010/main" val="38537345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50CA5-70C1-445A-8176-C69E6498A415}"/>
              </a:ext>
            </a:extLst>
          </p:cNvPr>
          <p:cNvSpPr>
            <a:spLocks noGrp="1"/>
          </p:cNvSpPr>
          <p:nvPr>
            <p:ph type="title"/>
          </p:nvPr>
        </p:nvSpPr>
        <p:spPr/>
        <p:txBody>
          <a:bodyPr/>
          <a:lstStyle/>
          <a:p>
            <a:pPr algn="ctr"/>
            <a:r>
              <a:rPr lang="en-US"/>
              <a:t>Introduction</a:t>
            </a:r>
            <a:endParaRPr lang="en-US" dirty="0"/>
          </a:p>
        </p:txBody>
      </p:sp>
      <p:sp>
        <p:nvSpPr>
          <p:cNvPr id="3" name="Content Placeholder 2">
            <a:extLst>
              <a:ext uri="{FF2B5EF4-FFF2-40B4-BE49-F238E27FC236}">
                <a16:creationId xmlns:a16="http://schemas.microsoft.com/office/drawing/2014/main" id="{753238FF-878D-4DF7-B9FF-9A9255FA6369}"/>
              </a:ext>
            </a:extLst>
          </p:cNvPr>
          <p:cNvSpPr>
            <a:spLocks noGrp="1"/>
          </p:cNvSpPr>
          <p:nvPr>
            <p:ph idx="1"/>
          </p:nvPr>
        </p:nvSpPr>
        <p:spPr>
          <a:xfrm>
            <a:off x="581192" y="2180495"/>
            <a:ext cx="11029615" cy="4349093"/>
          </a:xfrm>
        </p:spPr>
        <p:txBody>
          <a:bodyPr>
            <a:normAutofit/>
          </a:bodyPr>
          <a:lstStyle/>
          <a:p>
            <a:r>
              <a:rPr lang="en-US" sz="2000" dirty="0"/>
              <a:t>Genetic Algorithm - A genetic algorithm is a search heuristic that is inspired by Charles Darwin's theory of natural evolution.</a:t>
            </a:r>
          </a:p>
          <a:p>
            <a:r>
              <a:rPr lang="en-US" sz="2000" dirty="0"/>
              <a:t>It is used to solve both constrained and unconstrained optimization problems.</a:t>
            </a:r>
          </a:p>
          <a:p>
            <a:r>
              <a:rPr lang="en-US" sz="2000" dirty="0"/>
              <a:t>The genetic algorithm repeatedly modifies a population of individual solutions. </a:t>
            </a:r>
          </a:p>
          <a:p>
            <a:r>
              <a:rPr lang="en-US" sz="2000" dirty="0"/>
              <a:t>At each iteration, the genetic algorithm selects individuals probabilistically from the current population and uses them to produce the children for the next generation. </a:t>
            </a:r>
          </a:p>
          <a:p>
            <a:r>
              <a:rPr lang="en-US" sz="2000" dirty="0"/>
              <a:t>Over successive generations, the population "evolves" toward an optimal solution.</a:t>
            </a:r>
          </a:p>
          <a:p>
            <a:endParaRPr lang="en-US" sz="2000" dirty="0"/>
          </a:p>
          <a:p>
            <a:pPr marL="0" indent="0">
              <a:buNone/>
            </a:pPr>
            <a:r>
              <a:rPr lang="en-US" sz="2000" dirty="0"/>
              <a:t>Note: Heuristics are a problem-solving method that uses shortcuts to produce good-enough solutions given a limited time frame or deadline.</a:t>
            </a:r>
          </a:p>
        </p:txBody>
      </p:sp>
    </p:spTree>
    <p:extLst>
      <p:ext uri="{BB962C8B-B14F-4D97-AF65-F5344CB8AC3E}">
        <p14:creationId xmlns:p14="http://schemas.microsoft.com/office/powerpoint/2010/main" val="105708884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636F6DB7-CF8D-494A-82F6-13B58DCA98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0B7E5194-6E82-4A44-99C3-FE7D87F341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14407"/>
            <a:ext cx="3707477" cy="561177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D1C09E63-12D8-40B2-AA44-A14235485674}"/>
              </a:ext>
            </a:extLst>
          </p:cNvPr>
          <p:cNvSpPr>
            <a:spLocks noGrp="1"/>
          </p:cNvSpPr>
          <p:nvPr>
            <p:ph type="title"/>
          </p:nvPr>
        </p:nvSpPr>
        <p:spPr>
          <a:xfrm>
            <a:off x="764110" y="826346"/>
            <a:ext cx="3171905" cy="1013800"/>
          </a:xfrm>
        </p:spPr>
        <p:txBody>
          <a:bodyPr>
            <a:normAutofit/>
          </a:bodyPr>
          <a:lstStyle/>
          <a:p>
            <a:pPr algn="ctr"/>
            <a:r>
              <a:rPr lang="en-US" sz="2400" dirty="0">
                <a:solidFill>
                  <a:srgbClr val="FFFFFF"/>
                </a:solidFill>
              </a:rPr>
              <a:t>Parent Selection Function</a:t>
            </a:r>
          </a:p>
        </p:txBody>
      </p:sp>
      <p:grpSp>
        <p:nvGrpSpPr>
          <p:cNvPr id="24" name="Group 23">
            <a:extLst>
              <a:ext uri="{FF2B5EF4-FFF2-40B4-BE49-F238E27FC236}">
                <a16:creationId xmlns:a16="http://schemas.microsoft.com/office/drawing/2014/main" id="{49FCC1E1-84D3-494D-A0A0-286AFA1C301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25" name="Rectangle 24">
              <a:extLst>
                <a:ext uri="{FF2B5EF4-FFF2-40B4-BE49-F238E27FC236}">
                  <a16:creationId xmlns:a16="http://schemas.microsoft.com/office/drawing/2014/main" id="{96E09E90-FF79-402E-AF01-97A279BEAD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a:extLst>
                <a:ext uri="{FF2B5EF4-FFF2-40B4-BE49-F238E27FC236}">
                  <a16:creationId xmlns:a16="http://schemas.microsoft.com/office/drawing/2014/main" id="{EC6946F8-4B9B-4C51-9F51-2DB377392C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6">
              <a:extLst>
                <a:ext uri="{FF2B5EF4-FFF2-40B4-BE49-F238E27FC236}">
                  <a16:creationId xmlns:a16="http://schemas.microsoft.com/office/drawing/2014/main" id="{7B3D2B3D-A285-438C-A344-AED3E46A07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17" name="Content Placeholder 16">
            <a:extLst>
              <a:ext uri="{FF2B5EF4-FFF2-40B4-BE49-F238E27FC236}">
                <a16:creationId xmlns:a16="http://schemas.microsoft.com/office/drawing/2014/main" id="{35D880D3-AF11-42EE-B036-7605C07777C9}"/>
              </a:ext>
            </a:extLst>
          </p:cNvPr>
          <p:cNvSpPr>
            <a:spLocks noGrp="1"/>
          </p:cNvSpPr>
          <p:nvPr>
            <p:ph idx="1"/>
          </p:nvPr>
        </p:nvSpPr>
        <p:spPr>
          <a:xfrm>
            <a:off x="764110" y="2052084"/>
            <a:ext cx="3033249" cy="3856229"/>
          </a:xfrm>
        </p:spPr>
        <p:txBody>
          <a:bodyPr anchor="t">
            <a:normAutofit/>
          </a:bodyPr>
          <a:lstStyle/>
          <a:p>
            <a:pPr algn="just"/>
            <a:r>
              <a:rPr lang="en-US" sz="1600" dirty="0">
                <a:solidFill>
                  <a:srgbClr val="FFFFFF"/>
                </a:solidFill>
              </a:rPr>
              <a:t>From this bar graph parent selection function 2 is better than parent selection function 1. </a:t>
            </a:r>
          </a:p>
          <a:p>
            <a:pPr algn="just"/>
            <a:r>
              <a:rPr lang="en-US" sz="1600" dirty="0">
                <a:solidFill>
                  <a:srgbClr val="FFFFFF"/>
                </a:solidFill>
              </a:rPr>
              <a:t>Hypothetically it says that selection operator must favor the one with higher fitness value. </a:t>
            </a:r>
          </a:p>
          <a:p>
            <a:pPr algn="just"/>
            <a:r>
              <a:rPr lang="en-US" sz="1600" dirty="0">
                <a:solidFill>
                  <a:srgbClr val="FFFFFF"/>
                </a:solidFill>
              </a:rPr>
              <a:t>Parent selection function 2 was modeled based on tournament selection. </a:t>
            </a:r>
          </a:p>
        </p:txBody>
      </p:sp>
      <p:pic>
        <p:nvPicPr>
          <p:cNvPr id="13" name="Content Placeholder 12" descr="Chart, bar chart&#10;&#10;Description automatically generated">
            <a:extLst>
              <a:ext uri="{FF2B5EF4-FFF2-40B4-BE49-F238E27FC236}">
                <a16:creationId xmlns:a16="http://schemas.microsoft.com/office/drawing/2014/main" id="{33B2C320-ABAB-4B49-BA80-2DE4CE7DC6FB}"/>
              </a:ext>
            </a:extLst>
          </p:cNvPr>
          <p:cNvPicPr>
            <a:picLocks noChangeAspect="1"/>
          </p:cNvPicPr>
          <p:nvPr/>
        </p:nvPicPr>
        <p:blipFill>
          <a:blip r:embed="rId2"/>
          <a:stretch>
            <a:fillRect/>
          </a:stretch>
        </p:blipFill>
        <p:spPr>
          <a:xfrm>
            <a:off x="4695453" y="948413"/>
            <a:ext cx="6613200" cy="4959900"/>
          </a:xfrm>
          <a:prstGeom prst="rect">
            <a:avLst/>
          </a:prstGeom>
        </p:spPr>
      </p:pic>
    </p:spTree>
    <p:extLst>
      <p:ext uri="{BB962C8B-B14F-4D97-AF65-F5344CB8AC3E}">
        <p14:creationId xmlns:p14="http://schemas.microsoft.com/office/powerpoint/2010/main" val="930831592"/>
      </p:ext>
    </p:extLst>
  </p:cSld>
  <p:clrMapOvr>
    <a:overrideClrMapping bg1="dk1" tx1="lt1" bg2="dk2" tx2="lt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F875149D-F692-45DA-8324-D5E0193D5F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8DEDFFA-5243-4FAC-879D-80589A3DC8AD}"/>
              </a:ext>
            </a:extLst>
          </p:cNvPr>
          <p:cNvSpPr>
            <a:spLocks noGrp="1"/>
          </p:cNvSpPr>
          <p:nvPr>
            <p:ph type="title"/>
          </p:nvPr>
        </p:nvSpPr>
        <p:spPr>
          <a:xfrm>
            <a:off x="581192" y="800930"/>
            <a:ext cx="5351431" cy="2256390"/>
          </a:xfrm>
        </p:spPr>
        <p:txBody>
          <a:bodyPr anchor="ctr">
            <a:normAutofit/>
          </a:bodyPr>
          <a:lstStyle/>
          <a:p>
            <a:pPr algn="ctr"/>
            <a:r>
              <a:rPr lang="en-US" dirty="0">
                <a:solidFill>
                  <a:schemeClr val="tx2"/>
                </a:solidFill>
              </a:rPr>
              <a:t>Random Generator Quality</a:t>
            </a:r>
          </a:p>
        </p:txBody>
      </p:sp>
      <p:sp>
        <p:nvSpPr>
          <p:cNvPr id="23" name="Rectangle 22">
            <a:extLst>
              <a:ext uri="{FF2B5EF4-FFF2-40B4-BE49-F238E27FC236}">
                <a16:creationId xmlns:a16="http://schemas.microsoft.com/office/drawing/2014/main" id="{D4EE8A32-B29E-46B5-B8B8-0148869E90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5596128"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4">
            <a:extLst>
              <a:ext uri="{FF2B5EF4-FFF2-40B4-BE49-F238E27FC236}">
                <a16:creationId xmlns:a16="http://schemas.microsoft.com/office/drawing/2014/main" id="{BBB92E81-4F6A-4CF1-B486-AE63E15F31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49338" y="453643"/>
            <a:ext cx="5596128"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9" name="Content Placeholder 8">
            <a:extLst>
              <a:ext uri="{FF2B5EF4-FFF2-40B4-BE49-F238E27FC236}">
                <a16:creationId xmlns:a16="http://schemas.microsoft.com/office/drawing/2014/main" id="{FC752651-67A7-4BFD-979E-5F6E034D4E1B}"/>
              </a:ext>
            </a:extLst>
          </p:cNvPr>
          <p:cNvSpPr>
            <a:spLocks noGrp="1"/>
          </p:cNvSpPr>
          <p:nvPr>
            <p:ph idx="1"/>
          </p:nvPr>
        </p:nvSpPr>
        <p:spPr>
          <a:xfrm>
            <a:off x="6254357" y="800930"/>
            <a:ext cx="5491110" cy="2256390"/>
          </a:xfrm>
        </p:spPr>
        <p:txBody>
          <a:bodyPr>
            <a:normAutofit/>
          </a:bodyPr>
          <a:lstStyle/>
          <a:p>
            <a:pPr algn="just">
              <a:buClr>
                <a:srgbClr val="F2A337"/>
              </a:buClr>
            </a:pPr>
            <a:r>
              <a:rPr lang="en-US" dirty="0"/>
              <a:t>Left random generator is called random generator 1 and the right random generator is called random generator 2.</a:t>
            </a:r>
          </a:p>
          <a:p>
            <a:pPr algn="just">
              <a:buClr>
                <a:srgbClr val="F2A337"/>
              </a:buClr>
            </a:pPr>
            <a:r>
              <a:rPr lang="en-US" dirty="0"/>
              <a:t>The random generator on the right has more precision than the random generator on the left. </a:t>
            </a:r>
          </a:p>
        </p:txBody>
      </p:sp>
      <p:pic>
        <p:nvPicPr>
          <p:cNvPr id="3" name="Picture 2" descr="Text&#10;&#10;Description automatically generated">
            <a:extLst>
              <a:ext uri="{FF2B5EF4-FFF2-40B4-BE49-F238E27FC236}">
                <a16:creationId xmlns:a16="http://schemas.microsoft.com/office/drawing/2014/main" id="{D7086278-7033-4D5A-AC49-D3C4DF01002F}"/>
              </a:ext>
            </a:extLst>
          </p:cNvPr>
          <p:cNvPicPr>
            <a:picLocks noChangeAspect="1"/>
          </p:cNvPicPr>
          <p:nvPr/>
        </p:nvPicPr>
        <p:blipFill>
          <a:blip r:embed="rId2"/>
          <a:stretch>
            <a:fillRect/>
          </a:stretch>
        </p:blipFill>
        <p:spPr>
          <a:xfrm>
            <a:off x="1108492" y="3261798"/>
            <a:ext cx="4163638" cy="3046926"/>
          </a:xfrm>
          <a:prstGeom prst="rect">
            <a:avLst/>
          </a:prstGeom>
        </p:spPr>
      </p:pic>
      <p:pic>
        <p:nvPicPr>
          <p:cNvPr id="4" name="Content Placeholder 3" descr="Text&#10;&#10;Description automatically generated">
            <a:extLst>
              <a:ext uri="{FF2B5EF4-FFF2-40B4-BE49-F238E27FC236}">
                <a16:creationId xmlns:a16="http://schemas.microsoft.com/office/drawing/2014/main" id="{06D21CC0-06D7-4147-92BE-F8A0AE0E7937}"/>
              </a:ext>
            </a:extLst>
          </p:cNvPr>
          <p:cNvPicPr>
            <a:picLocks noChangeAspect="1"/>
          </p:cNvPicPr>
          <p:nvPr/>
        </p:nvPicPr>
        <p:blipFill>
          <a:blip r:embed="rId3"/>
          <a:stretch>
            <a:fillRect/>
          </a:stretch>
        </p:blipFill>
        <p:spPr>
          <a:xfrm>
            <a:off x="6939296" y="3261798"/>
            <a:ext cx="4119767" cy="3012855"/>
          </a:xfrm>
          <a:prstGeom prst="rect">
            <a:avLst/>
          </a:prstGeom>
        </p:spPr>
      </p:pic>
    </p:spTree>
    <p:extLst>
      <p:ext uri="{BB962C8B-B14F-4D97-AF65-F5344CB8AC3E}">
        <p14:creationId xmlns:p14="http://schemas.microsoft.com/office/powerpoint/2010/main" val="14533217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636F6DB7-CF8D-494A-82F6-13B58DCA98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0B7E5194-6E82-4A44-99C3-FE7D87F341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14407"/>
            <a:ext cx="3707477" cy="561177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139D76BB-7FC2-44DE-BDDA-32E852503741}"/>
              </a:ext>
            </a:extLst>
          </p:cNvPr>
          <p:cNvSpPr>
            <a:spLocks noGrp="1"/>
          </p:cNvSpPr>
          <p:nvPr>
            <p:ph type="title"/>
          </p:nvPr>
        </p:nvSpPr>
        <p:spPr>
          <a:xfrm>
            <a:off x="764110" y="826346"/>
            <a:ext cx="3171905" cy="1013800"/>
          </a:xfrm>
        </p:spPr>
        <p:txBody>
          <a:bodyPr>
            <a:normAutofit fontScale="90000"/>
          </a:bodyPr>
          <a:lstStyle/>
          <a:p>
            <a:pPr algn="ctr"/>
            <a:r>
              <a:rPr lang="en-US" sz="2400" dirty="0">
                <a:solidFill>
                  <a:srgbClr val="FFFFFF"/>
                </a:solidFill>
              </a:rPr>
              <a:t>Random generator Quality</a:t>
            </a:r>
          </a:p>
        </p:txBody>
      </p:sp>
      <p:grpSp>
        <p:nvGrpSpPr>
          <p:cNvPr id="16" name="Group 15">
            <a:extLst>
              <a:ext uri="{FF2B5EF4-FFF2-40B4-BE49-F238E27FC236}">
                <a16:creationId xmlns:a16="http://schemas.microsoft.com/office/drawing/2014/main" id="{49FCC1E1-84D3-494D-A0A0-286AFA1C301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7" name="Rectangle 16">
              <a:extLst>
                <a:ext uri="{FF2B5EF4-FFF2-40B4-BE49-F238E27FC236}">
                  <a16:creationId xmlns:a16="http://schemas.microsoft.com/office/drawing/2014/main" id="{96E09E90-FF79-402E-AF01-97A279BEAD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id="{EC6946F8-4B9B-4C51-9F51-2DB377392C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7B3D2B3D-A285-438C-A344-AED3E46A07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9" name="Content Placeholder 8">
            <a:extLst>
              <a:ext uri="{FF2B5EF4-FFF2-40B4-BE49-F238E27FC236}">
                <a16:creationId xmlns:a16="http://schemas.microsoft.com/office/drawing/2014/main" id="{997FD7DA-D0D1-45C4-B0A7-49BE1DEC8DC7}"/>
              </a:ext>
            </a:extLst>
          </p:cNvPr>
          <p:cNvSpPr>
            <a:spLocks noGrp="1"/>
          </p:cNvSpPr>
          <p:nvPr>
            <p:ph idx="1"/>
          </p:nvPr>
        </p:nvSpPr>
        <p:spPr>
          <a:xfrm>
            <a:off x="764110" y="2052084"/>
            <a:ext cx="3033249" cy="3856229"/>
          </a:xfrm>
        </p:spPr>
        <p:txBody>
          <a:bodyPr anchor="t">
            <a:normAutofit/>
          </a:bodyPr>
          <a:lstStyle/>
          <a:p>
            <a:pPr algn="just"/>
            <a:r>
              <a:rPr lang="en-US" sz="1600" dirty="0">
                <a:solidFill>
                  <a:srgbClr val="FFFFFF"/>
                </a:solidFill>
              </a:rPr>
              <a:t>Random generator 2 shows lower mean generation of convergence or it converges faster. </a:t>
            </a:r>
          </a:p>
          <a:p>
            <a:pPr algn="just"/>
            <a:r>
              <a:rPr lang="en-US" sz="1600" dirty="0">
                <a:solidFill>
                  <a:srgbClr val="FFFFFF"/>
                </a:solidFill>
              </a:rPr>
              <a:t>This is the case because random generator with higher precision can trigger mutations more precisely. </a:t>
            </a:r>
          </a:p>
        </p:txBody>
      </p:sp>
      <p:pic>
        <p:nvPicPr>
          <p:cNvPr id="5" name="Content Placeholder 4" descr="Chart, bar chart&#10;&#10;Description automatically generated">
            <a:extLst>
              <a:ext uri="{FF2B5EF4-FFF2-40B4-BE49-F238E27FC236}">
                <a16:creationId xmlns:a16="http://schemas.microsoft.com/office/drawing/2014/main" id="{D00F46A8-6FC9-4B26-874E-6BB6CBB305DA}"/>
              </a:ext>
            </a:extLst>
          </p:cNvPr>
          <p:cNvPicPr>
            <a:picLocks noChangeAspect="1"/>
          </p:cNvPicPr>
          <p:nvPr/>
        </p:nvPicPr>
        <p:blipFill>
          <a:blip r:embed="rId2"/>
          <a:stretch>
            <a:fillRect/>
          </a:stretch>
        </p:blipFill>
        <p:spPr>
          <a:xfrm>
            <a:off x="4695453" y="948413"/>
            <a:ext cx="6613200" cy="4959900"/>
          </a:xfrm>
          <a:prstGeom prst="rect">
            <a:avLst/>
          </a:prstGeom>
        </p:spPr>
      </p:pic>
    </p:spTree>
    <p:extLst>
      <p:ext uri="{BB962C8B-B14F-4D97-AF65-F5344CB8AC3E}">
        <p14:creationId xmlns:p14="http://schemas.microsoft.com/office/powerpoint/2010/main" val="3655417584"/>
      </p:ext>
    </p:extLst>
  </p:cSld>
  <p:clrMapOvr>
    <a:overrideClrMapping bg1="dk1" tx1="lt1" bg2="dk2" tx2="lt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739292-E174-4864-A6E4-899A84933245}"/>
              </a:ext>
            </a:extLst>
          </p:cNvPr>
          <p:cNvSpPr>
            <a:spLocks noGrp="1"/>
          </p:cNvSpPr>
          <p:nvPr>
            <p:ph type="title"/>
          </p:nvPr>
        </p:nvSpPr>
        <p:spPr/>
        <p:txBody>
          <a:bodyPr/>
          <a:lstStyle/>
          <a:p>
            <a:pPr algn="ctr"/>
            <a:r>
              <a:rPr lang="en-US" dirty="0"/>
              <a:t>Scope of Modifications</a:t>
            </a:r>
          </a:p>
        </p:txBody>
      </p:sp>
      <p:sp>
        <p:nvSpPr>
          <p:cNvPr id="3" name="Content Placeholder 2">
            <a:extLst>
              <a:ext uri="{FF2B5EF4-FFF2-40B4-BE49-F238E27FC236}">
                <a16:creationId xmlns:a16="http://schemas.microsoft.com/office/drawing/2014/main" id="{32F56ED5-D2AA-4293-BE18-995DB669CA20}"/>
              </a:ext>
            </a:extLst>
          </p:cNvPr>
          <p:cNvSpPr>
            <a:spLocks noGrp="1"/>
          </p:cNvSpPr>
          <p:nvPr>
            <p:ph idx="1"/>
          </p:nvPr>
        </p:nvSpPr>
        <p:spPr/>
        <p:txBody>
          <a:bodyPr/>
          <a:lstStyle/>
          <a:p>
            <a:r>
              <a:rPr lang="en-US" dirty="0"/>
              <a:t>Roulette wheel can be used for selecting candidates for mating pool and parents for the next generation.  Which will improve the performance of the algorithm. </a:t>
            </a:r>
          </a:p>
          <a:p>
            <a:r>
              <a:rPr lang="en-US" dirty="0"/>
              <a:t>Use of vectors (dynamic arrays or list) instead of static arrays will enable the program to solve n-queen problem. </a:t>
            </a:r>
          </a:p>
          <a:p>
            <a:r>
              <a:rPr lang="en-US" dirty="0"/>
              <a:t>Use of a sophisticated mutation operator can help the problem to converge faster. </a:t>
            </a:r>
          </a:p>
          <a:p>
            <a:r>
              <a:rPr lang="en-US" dirty="0"/>
              <a:t>Parents can be sorted based on their fitness values to observe changes in the performance. </a:t>
            </a:r>
          </a:p>
          <a:p>
            <a:endParaRPr lang="en-US" dirty="0"/>
          </a:p>
        </p:txBody>
      </p:sp>
    </p:spTree>
    <p:extLst>
      <p:ext uri="{BB962C8B-B14F-4D97-AF65-F5344CB8AC3E}">
        <p14:creationId xmlns:p14="http://schemas.microsoft.com/office/powerpoint/2010/main" val="418773257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EA9972-2EA0-49C1-A93A-AB5DB83C7FFF}"/>
              </a:ext>
            </a:extLst>
          </p:cNvPr>
          <p:cNvSpPr>
            <a:spLocks noGrp="1"/>
          </p:cNvSpPr>
          <p:nvPr>
            <p:ph type="title"/>
          </p:nvPr>
        </p:nvSpPr>
        <p:spPr/>
        <p:txBody>
          <a:bodyPr/>
          <a:lstStyle/>
          <a:p>
            <a:pPr algn="ctr"/>
            <a:r>
              <a:rPr lang="en-US" dirty="0"/>
              <a:t>Language / Tools / Environment Used </a:t>
            </a:r>
          </a:p>
        </p:txBody>
      </p:sp>
      <p:sp>
        <p:nvSpPr>
          <p:cNvPr id="3" name="Content Placeholder 2">
            <a:extLst>
              <a:ext uri="{FF2B5EF4-FFF2-40B4-BE49-F238E27FC236}">
                <a16:creationId xmlns:a16="http://schemas.microsoft.com/office/drawing/2014/main" id="{EE5680C7-171E-4C6F-B78B-72E1AA90E13B}"/>
              </a:ext>
            </a:extLst>
          </p:cNvPr>
          <p:cNvSpPr>
            <a:spLocks noGrp="1"/>
          </p:cNvSpPr>
          <p:nvPr>
            <p:ph idx="1"/>
          </p:nvPr>
        </p:nvSpPr>
        <p:spPr/>
        <p:txBody>
          <a:bodyPr/>
          <a:lstStyle/>
          <a:p>
            <a:r>
              <a:rPr lang="en-US" dirty="0"/>
              <a:t>Language - C++</a:t>
            </a:r>
          </a:p>
          <a:p>
            <a:r>
              <a:rPr lang="en-US" dirty="0"/>
              <a:t>Tool - Online C++ Compiler</a:t>
            </a:r>
          </a:p>
          <a:p>
            <a:r>
              <a:rPr lang="en-US" dirty="0"/>
              <a:t>Environment - </a:t>
            </a:r>
            <a:r>
              <a:rPr lang="en-US" dirty="0">
                <a:hlinkClick r:id="rId2"/>
              </a:rPr>
              <a:t>https://www.onlinegdb.com/online_c++_compiler</a:t>
            </a:r>
            <a:r>
              <a:rPr lang="en-US" dirty="0"/>
              <a:t> </a:t>
            </a:r>
          </a:p>
          <a:p>
            <a:endParaRPr lang="en-US" dirty="0"/>
          </a:p>
        </p:txBody>
      </p:sp>
    </p:spTree>
    <p:extLst>
      <p:ext uri="{BB962C8B-B14F-4D97-AF65-F5344CB8AC3E}">
        <p14:creationId xmlns:p14="http://schemas.microsoft.com/office/powerpoint/2010/main" val="419116329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0D0E3A-9CA0-49EA-9DF6-618A88E6AB24}"/>
              </a:ext>
            </a:extLst>
          </p:cNvPr>
          <p:cNvSpPr>
            <a:spLocks noGrp="1"/>
          </p:cNvSpPr>
          <p:nvPr>
            <p:ph type="title"/>
          </p:nvPr>
        </p:nvSpPr>
        <p:spPr/>
        <p:txBody>
          <a:bodyPr/>
          <a:lstStyle/>
          <a:p>
            <a:pPr algn="ctr"/>
            <a:r>
              <a:rPr lang="en-US" dirty="0"/>
              <a:t>References </a:t>
            </a:r>
          </a:p>
        </p:txBody>
      </p:sp>
      <p:sp>
        <p:nvSpPr>
          <p:cNvPr id="3" name="Content Placeholder 2">
            <a:extLst>
              <a:ext uri="{FF2B5EF4-FFF2-40B4-BE49-F238E27FC236}">
                <a16:creationId xmlns:a16="http://schemas.microsoft.com/office/drawing/2014/main" id="{4E9E1ACA-A90B-487A-A79D-10DD4C28F150}"/>
              </a:ext>
            </a:extLst>
          </p:cNvPr>
          <p:cNvSpPr>
            <a:spLocks noGrp="1"/>
          </p:cNvSpPr>
          <p:nvPr>
            <p:ph idx="1"/>
          </p:nvPr>
        </p:nvSpPr>
        <p:spPr/>
        <p:txBody>
          <a:bodyPr/>
          <a:lstStyle/>
          <a:p>
            <a:r>
              <a:rPr lang="en-US" dirty="0">
                <a:hlinkClick r:id="rId2"/>
              </a:rPr>
              <a:t>https://www.geeksforgeeks.org/genetic-algorithms/</a:t>
            </a:r>
            <a:endParaRPr lang="en-US" dirty="0"/>
          </a:p>
          <a:p>
            <a:r>
              <a:rPr lang="en-US" dirty="0">
                <a:hlinkClick r:id="rId3"/>
              </a:rPr>
              <a:t>https://github.com/rachit95arora/travelling-salesman-openmp/blob/master/src/pmx.cpp</a:t>
            </a:r>
            <a:endParaRPr lang="en-US" dirty="0"/>
          </a:p>
          <a:p>
            <a:r>
              <a:rPr lang="en-US" dirty="0">
                <a:hlinkClick r:id="rId4"/>
              </a:rPr>
              <a:t>http://datagenetics.com/blog/august42012/index.html</a:t>
            </a:r>
            <a:endParaRPr lang="en-US" dirty="0"/>
          </a:p>
          <a:p>
            <a:endParaRPr lang="en-US" dirty="0"/>
          </a:p>
          <a:p>
            <a:endParaRPr lang="en-US" dirty="0"/>
          </a:p>
        </p:txBody>
      </p:sp>
    </p:spTree>
    <p:extLst>
      <p:ext uri="{BB962C8B-B14F-4D97-AF65-F5344CB8AC3E}">
        <p14:creationId xmlns:p14="http://schemas.microsoft.com/office/powerpoint/2010/main" val="24944827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6" name="Rectangle 35">
            <a:extLst>
              <a:ext uri="{FF2B5EF4-FFF2-40B4-BE49-F238E27FC236}">
                <a16:creationId xmlns:a16="http://schemas.microsoft.com/office/drawing/2014/main" id="{636F6DB7-CF8D-494A-82F6-13B58DCA98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0B7E5194-6E82-4A44-99C3-FE7D87F341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14407"/>
            <a:ext cx="3707477" cy="561177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CA05966A-0A51-4842-B951-010360409EBE}"/>
              </a:ext>
            </a:extLst>
          </p:cNvPr>
          <p:cNvSpPr>
            <a:spLocks noGrp="1"/>
          </p:cNvSpPr>
          <p:nvPr>
            <p:ph type="title"/>
          </p:nvPr>
        </p:nvSpPr>
        <p:spPr>
          <a:xfrm>
            <a:off x="764110" y="826346"/>
            <a:ext cx="3171905" cy="1013800"/>
          </a:xfrm>
        </p:spPr>
        <p:txBody>
          <a:bodyPr>
            <a:normAutofit/>
          </a:bodyPr>
          <a:lstStyle/>
          <a:p>
            <a:pPr algn="ctr"/>
            <a:r>
              <a:rPr lang="en-US" sz="2400" dirty="0">
                <a:solidFill>
                  <a:srgbClr val="FFFFFF"/>
                </a:solidFill>
              </a:rPr>
              <a:t>Problem Domain</a:t>
            </a:r>
          </a:p>
        </p:txBody>
      </p:sp>
      <p:grpSp>
        <p:nvGrpSpPr>
          <p:cNvPr id="40" name="Group 39">
            <a:extLst>
              <a:ext uri="{FF2B5EF4-FFF2-40B4-BE49-F238E27FC236}">
                <a16:creationId xmlns:a16="http://schemas.microsoft.com/office/drawing/2014/main" id="{49FCC1E1-84D3-494D-A0A0-286AFA1C301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41" name="Rectangle 40">
              <a:extLst>
                <a:ext uri="{FF2B5EF4-FFF2-40B4-BE49-F238E27FC236}">
                  <a16:creationId xmlns:a16="http://schemas.microsoft.com/office/drawing/2014/main" id="{96E09E90-FF79-402E-AF01-97A279BEAD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42" name="Rectangle 41">
              <a:extLst>
                <a:ext uri="{FF2B5EF4-FFF2-40B4-BE49-F238E27FC236}">
                  <a16:creationId xmlns:a16="http://schemas.microsoft.com/office/drawing/2014/main" id="{EC6946F8-4B9B-4C51-9F51-2DB377392C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43" name="Rectangle 42">
              <a:extLst>
                <a:ext uri="{FF2B5EF4-FFF2-40B4-BE49-F238E27FC236}">
                  <a16:creationId xmlns:a16="http://schemas.microsoft.com/office/drawing/2014/main" id="{7B3D2B3D-A285-438C-A344-AED3E46A07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3" name="Content Placeholder 2">
            <a:extLst>
              <a:ext uri="{FF2B5EF4-FFF2-40B4-BE49-F238E27FC236}">
                <a16:creationId xmlns:a16="http://schemas.microsoft.com/office/drawing/2014/main" id="{80E35C56-9335-49F6-952B-C01D83263574}"/>
              </a:ext>
            </a:extLst>
          </p:cNvPr>
          <p:cNvSpPr>
            <a:spLocks noGrp="1"/>
          </p:cNvSpPr>
          <p:nvPr>
            <p:ph idx="1"/>
          </p:nvPr>
        </p:nvSpPr>
        <p:spPr>
          <a:xfrm>
            <a:off x="764110" y="2052084"/>
            <a:ext cx="3033249" cy="3856229"/>
          </a:xfrm>
        </p:spPr>
        <p:txBody>
          <a:bodyPr anchor="t">
            <a:normAutofit/>
          </a:bodyPr>
          <a:lstStyle/>
          <a:p>
            <a:pPr algn="just">
              <a:lnSpc>
                <a:spcPct val="90000"/>
              </a:lnSpc>
            </a:pPr>
            <a:r>
              <a:rPr lang="en-US" sz="1200" dirty="0">
                <a:solidFill>
                  <a:srgbClr val="FFFFFF"/>
                </a:solidFill>
              </a:rPr>
              <a:t>The 16-Queen problem is the problem of placing 16 queens on a 16×16 chessboard such that none of them attack one another. </a:t>
            </a:r>
          </a:p>
          <a:p>
            <a:pPr algn="just">
              <a:lnSpc>
                <a:spcPct val="90000"/>
              </a:lnSpc>
            </a:pPr>
            <a:r>
              <a:rPr lang="en-US" sz="1200" dirty="0">
                <a:solidFill>
                  <a:srgbClr val="FFFFFF"/>
                </a:solidFill>
              </a:rPr>
              <a:t>Brute force or exhaustive search can be resource intensive. </a:t>
            </a:r>
          </a:p>
          <a:p>
            <a:pPr algn="just">
              <a:lnSpc>
                <a:spcPct val="90000"/>
              </a:lnSpc>
            </a:pPr>
            <a:r>
              <a:rPr lang="en-US" sz="1200" dirty="0">
                <a:solidFill>
                  <a:srgbClr val="FFFFFF"/>
                </a:solidFill>
              </a:rPr>
              <a:t>Genetic Algorithm is a part of class of stochastic optimization algorithms, which can produce a good solution more effectively and efficiently compared to brute force. </a:t>
            </a:r>
          </a:p>
          <a:p>
            <a:pPr algn="just">
              <a:lnSpc>
                <a:spcPct val="90000"/>
              </a:lnSpc>
            </a:pPr>
            <a:r>
              <a:rPr lang="en-US" sz="1200" dirty="0">
                <a:solidFill>
                  <a:srgbClr val="FFFFFF"/>
                </a:solidFill>
              </a:rPr>
              <a:t>On the right is a table that shows the number of possible solutions for different chess board dimensions.</a:t>
            </a:r>
          </a:p>
          <a:p>
            <a:pPr algn="just">
              <a:lnSpc>
                <a:spcPct val="90000"/>
              </a:lnSpc>
            </a:pPr>
            <a:r>
              <a:rPr lang="en-US" sz="1200" dirty="0">
                <a:solidFill>
                  <a:srgbClr val="FFFFFF"/>
                </a:solidFill>
              </a:rPr>
              <a:t>It is observed that genetic algorithms work better for higher dimension or large search space problems.</a:t>
            </a:r>
          </a:p>
        </p:txBody>
      </p:sp>
      <p:pic>
        <p:nvPicPr>
          <p:cNvPr id="4" name="Picture 3">
            <a:extLst>
              <a:ext uri="{FF2B5EF4-FFF2-40B4-BE49-F238E27FC236}">
                <a16:creationId xmlns:a16="http://schemas.microsoft.com/office/drawing/2014/main" id="{153B0278-C18D-4B20-A30A-B20A1C1A9AAE}"/>
              </a:ext>
            </a:extLst>
          </p:cNvPr>
          <p:cNvPicPr>
            <a:picLocks noChangeAspect="1"/>
          </p:cNvPicPr>
          <p:nvPr/>
        </p:nvPicPr>
        <p:blipFill>
          <a:blip r:embed="rId2"/>
          <a:stretch>
            <a:fillRect/>
          </a:stretch>
        </p:blipFill>
        <p:spPr>
          <a:xfrm>
            <a:off x="6137009" y="948413"/>
            <a:ext cx="3730088" cy="4959900"/>
          </a:xfrm>
          <a:prstGeom prst="rect">
            <a:avLst/>
          </a:prstGeom>
        </p:spPr>
      </p:pic>
    </p:spTree>
    <p:extLst>
      <p:ext uri="{BB962C8B-B14F-4D97-AF65-F5344CB8AC3E}">
        <p14:creationId xmlns:p14="http://schemas.microsoft.com/office/powerpoint/2010/main" val="2892220437"/>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BF1D25-8C49-4455-8664-65240242B811}"/>
              </a:ext>
            </a:extLst>
          </p:cNvPr>
          <p:cNvSpPr>
            <a:spLocks noGrp="1"/>
          </p:cNvSpPr>
          <p:nvPr>
            <p:ph type="title"/>
          </p:nvPr>
        </p:nvSpPr>
        <p:spPr/>
        <p:txBody>
          <a:bodyPr/>
          <a:lstStyle/>
          <a:p>
            <a:pPr algn="ctr"/>
            <a:r>
              <a:rPr lang="en-US" dirty="0"/>
              <a:t>Does solving this problem have any significance? </a:t>
            </a:r>
          </a:p>
        </p:txBody>
      </p:sp>
      <p:sp>
        <p:nvSpPr>
          <p:cNvPr id="3" name="Content Placeholder 2">
            <a:extLst>
              <a:ext uri="{FF2B5EF4-FFF2-40B4-BE49-F238E27FC236}">
                <a16:creationId xmlns:a16="http://schemas.microsoft.com/office/drawing/2014/main" id="{76378C63-0E77-440B-B81F-91620C01D7AE}"/>
              </a:ext>
            </a:extLst>
          </p:cNvPr>
          <p:cNvSpPr>
            <a:spLocks noGrp="1"/>
          </p:cNvSpPr>
          <p:nvPr>
            <p:ph idx="1"/>
          </p:nvPr>
        </p:nvSpPr>
        <p:spPr>
          <a:xfrm>
            <a:off x="581192" y="2180497"/>
            <a:ext cx="11029615" cy="4284698"/>
          </a:xfrm>
        </p:spPr>
        <p:txBody>
          <a:bodyPr>
            <a:normAutofit/>
          </a:bodyPr>
          <a:lstStyle/>
          <a:p>
            <a:r>
              <a:rPr lang="en-US" sz="2000" dirty="0"/>
              <a:t>16-Queen Problem is a permutation type problem. </a:t>
            </a:r>
          </a:p>
          <a:p>
            <a:r>
              <a:rPr lang="en-US" sz="2000" dirty="0"/>
              <a:t>Permutation problem is a common problem that we face on a day-to-day basis. </a:t>
            </a:r>
          </a:p>
          <a:p>
            <a:r>
              <a:rPr lang="en-US" sz="2000" dirty="0"/>
              <a:t>Example 1: Network routing protocol, which finds a good routing path for the IP packets.</a:t>
            </a:r>
          </a:p>
          <a:p>
            <a:r>
              <a:rPr lang="en-US" sz="2000" dirty="0"/>
              <a:t>Example 2: Finding the shortest path for an airplane, which helps in saving fuel and time. </a:t>
            </a:r>
          </a:p>
          <a:p>
            <a:r>
              <a:rPr lang="en-US" sz="2000" dirty="0"/>
              <a:t>Simply by altering the fitness function and few other parts of the program we can solve other types of permutation problems like knap sack problem or traveling salesman problem. </a:t>
            </a:r>
          </a:p>
        </p:txBody>
      </p:sp>
    </p:spTree>
    <p:extLst>
      <p:ext uri="{BB962C8B-B14F-4D97-AF65-F5344CB8AC3E}">
        <p14:creationId xmlns:p14="http://schemas.microsoft.com/office/powerpoint/2010/main" val="38420062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582D9-4AEB-485F-8960-AFA346A0D708}"/>
              </a:ext>
            </a:extLst>
          </p:cNvPr>
          <p:cNvSpPr>
            <a:spLocks noGrp="1"/>
          </p:cNvSpPr>
          <p:nvPr>
            <p:ph type="title"/>
          </p:nvPr>
        </p:nvSpPr>
        <p:spPr/>
        <p:txBody>
          <a:bodyPr/>
          <a:lstStyle/>
          <a:p>
            <a:pPr algn="ctr"/>
            <a:r>
              <a:rPr lang="en-US" dirty="0"/>
              <a:t>Algorithm</a:t>
            </a:r>
          </a:p>
        </p:txBody>
      </p:sp>
      <p:pic>
        <p:nvPicPr>
          <p:cNvPr id="5" name="Content Placeholder 4" descr="Diagram&#10;&#10;Description automatically generated">
            <a:extLst>
              <a:ext uri="{FF2B5EF4-FFF2-40B4-BE49-F238E27FC236}">
                <a16:creationId xmlns:a16="http://schemas.microsoft.com/office/drawing/2014/main" id="{6F94A890-726B-40DA-85CD-7C6F34FC8517}"/>
              </a:ext>
            </a:extLst>
          </p:cNvPr>
          <p:cNvPicPr>
            <a:picLocks noGrp="1" noChangeAspect="1"/>
          </p:cNvPicPr>
          <p:nvPr>
            <p:ph idx="1"/>
          </p:nvPr>
        </p:nvPicPr>
        <p:blipFill>
          <a:blip r:embed="rId2"/>
          <a:stretch>
            <a:fillRect/>
          </a:stretch>
        </p:blipFill>
        <p:spPr>
          <a:xfrm>
            <a:off x="1371260" y="2181224"/>
            <a:ext cx="9449480" cy="3974619"/>
          </a:xfrm>
        </p:spPr>
      </p:pic>
    </p:spTree>
    <p:extLst>
      <p:ext uri="{BB962C8B-B14F-4D97-AF65-F5344CB8AC3E}">
        <p14:creationId xmlns:p14="http://schemas.microsoft.com/office/powerpoint/2010/main" val="8455421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636F6DB7-CF8D-494A-82F6-13B58DCA98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0B7E5194-6E82-4A44-99C3-FE7D87F341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14407"/>
            <a:ext cx="3707477" cy="561177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3DEC11F3-9264-42DF-8182-1134988FF76B}"/>
              </a:ext>
            </a:extLst>
          </p:cNvPr>
          <p:cNvSpPr>
            <a:spLocks noGrp="1"/>
          </p:cNvSpPr>
          <p:nvPr>
            <p:ph type="title"/>
          </p:nvPr>
        </p:nvSpPr>
        <p:spPr>
          <a:xfrm>
            <a:off x="764110" y="826346"/>
            <a:ext cx="3171905" cy="1013800"/>
          </a:xfrm>
        </p:spPr>
        <p:txBody>
          <a:bodyPr>
            <a:normAutofit/>
          </a:bodyPr>
          <a:lstStyle/>
          <a:p>
            <a:pPr algn="ctr"/>
            <a:r>
              <a:rPr lang="en-US" sz="2400" dirty="0">
                <a:solidFill>
                  <a:srgbClr val="FFFFFF"/>
                </a:solidFill>
              </a:rPr>
              <a:t>Problem Representation</a:t>
            </a:r>
          </a:p>
        </p:txBody>
      </p:sp>
      <p:grpSp>
        <p:nvGrpSpPr>
          <p:cNvPr id="19" name="Group 18">
            <a:extLst>
              <a:ext uri="{FF2B5EF4-FFF2-40B4-BE49-F238E27FC236}">
                <a16:creationId xmlns:a16="http://schemas.microsoft.com/office/drawing/2014/main" id="{49FCC1E1-84D3-494D-A0A0-286AFA1C301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20" name="Rectangle 19">
              <a:extLst>
                <a:ext uri="{FF2B5EF4-FFF2-40B4-BE49-F238E27FC236}">
                  <a16:creationId xmlns:a16="http://schemas.microsoft.com/office/drawing/2014/main" id="{96E09E90-FF79-402E-AF01-97A279BEAD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a:extLst>
                <a:ext uri="{FF2B5EF4-FFF2-40B4-BE49-F238E27FC236}">
                  <a16:creationId xmlns:a16="http://schemas.microsoft.com/office/drawing/2014/main" id="{EC6946F8-4B9B-4C51-9F51-2DB377392C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7B3D2B3D-A285-438C-A344-AED3E46A07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12" name="Content Placeholder 11">
            <a:extLst>
              <a:ext uri="{FF2B5EF4-FFF2-40B4-BE49-F238E27FC236}">
                <a16:creationId xmlns:a16="http://schemas.microsoft.com/office/drawing/2014/main" id="{AB7B337A-D739-4EAF-B968-A66632416932}"/>
              </a:ext>
            </a:extLst>
          </p:cNvPr>
          <p:cNvSpPr>
            <a:spLocks noGrp="1"/>
          </p:cNvSpPr>
          <p:nvPr>
            <p:ph idx="1"/>
          </p:nvPr>
        </p:nvSpPr>
        <p:spPr>
          <a:xfrm>
            <a:off x="764110" y="2052084"/>
            <a:ext cx="3033249" cy="3856229"/>
          </a:xfrm>
        </p:spPr>
        <p:txBody>
          <a:bodyPr anchor="t">
            <a:normAutofit/>
          </a:bodyPr>
          <a:lstStyle/>
          <a:p>
            <a:pPr algn="just"/>
            <a:r>
              <a:rPr lang="en-US" sz="1600" dirty="0">
                <a:solidFill>
                  <a:srgbClr val="FFFFFF"/>
                </a:solidFill>
              </a:rPr>
              <a:t>The array on the left is the parent from the code and the cross (X) mark in the respective row in the matrix on the right represents its physical position on a 16x16 chess board.</a:t>
            </a:r>
          </a:p>
          <a:p>
            <a:pPr algn="just"/>
            <a:r>
              <a:rPr lang="en-US" sz="1600" dirty="0">
                <a:solidFill>
                  <a:srgbClr val="FFFFFF"/>
                </a:solidFill>
              </a:rPr>
              <a:t>Since the parent is a row vector, we don’t have to worry about searching horizontally. </a:t>
            </a:r>
          </a:p>
          <a:p>
            <a:pPr algn="just"/>
            <a:r>
              <a:rPr lang="en-US" sz="1600" dirty="0">
                <a:solidFill>
                  <a:srgbClr val="FFFFFF"/>
                </a:solidFill>
              </a:rPr>
              <a:t>Such reduced form of representation helps in reducing the code complexity.</a:t>
            </a:r>
          </a:p>
        </p:txBody>
      </p:sp>
      <p:pic>
        <p:nvPicPr>
          <p:cNvPr id="8" name="Content Placeholder 7" descr="A close up of a screen&#10;&#10;Description automatically generated">
            <a:extLst>
              <a:ext uri="{FF2B5EF4-FFF2-40B4-BE49-F238E27FC236}">
                <a16:creationId xmlns:a16="http://schemas.microsoft.com/office/drawing/2014/main" id="{18EDFA3B-9BCE-4D5A-94AF-1FC2DF46EBB1}"/>
              </a:ext>
            </a:extLst>
          </p:cNvPr>
          <p:cNvPicPr>
            <a:picLocks noChangeAspect="1"/>
          </p:cNvPicPr>
          <p:nvPr/>
        </p:nvPicPr>
        <p:blipFill>
          <a:blip r:embed="rId2"/>
          <a:stretch>
            <a:fillRect/>
          </a:stretch>
        </p:blipFill>
        <p:spPr>
          <a:xfrm>
            <a:off x="4568800" y="1411327"/>
            <a:ext cx="6866506" cy="4034071"/>
          </a:xfrm>
          <a:prstGeom prst="rect">
            <a:avLst/>
          </a:prstGeom>
        </p:spPr>
      </p:pic>
    </p:spTree>
    <p:extLst>
      <p:ext uri="{BB962C8B-B14F-4D97-AF65-F5344CB8AC3E}">
        <p14:creationId xmlns:p14="http://schemas.microsoft.com/office/powerpoint/2010/main" val="3941615425"/>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19866-F97D-49C0-A7AB-A658A1EF8171}"/>
              </a:ext>
            </a:extLst>
          </p:cNvPr>
          <p:cNvSpPr>
            <a:spLocks noGrp="1"/>
          </p:cNvSpPr>
          <p:nvPr>
            <p:ph type="title"/>
          </p:nvPr>
        </p:nvSpPr>
        <p:spPr/>
        <p:txBody>
          <a:bodyPr/>
          <a:lstStyle/>
          <a:p>
            <a:pPr algn="ctr"/>
            <a:r>
              <a:rPr lang="en-US" dirty="0"/>
              <a:t>Essential Functions defined</a:t>
            </a:r>
          </a:p>
        </p:txBody>
      </p:sp>
      <p:sp>
        <p:nvSpPr>
          <p:cNvPr id="3" name="Content Placeholder 2">
            <a:extLst>
              <a:ext uri="{FF2B5EF4-FFF2-40B4-BE49-F238E27FC236}">
                <a16:creationId xmlns:a16="http://schemas.microsoft.com/office/drawing/2014/main" id="{48AEFE8D-137C-4322-BFAE-B267EE4EB3AE}"/>
              </a:ext>
            </a:extLst>
          </p:cNvPr>
          <p:cNvSpPr>
            <a:spLocks noGrp="1"/>
          </p:cNvSpPr>
          <p:nvPr>
            <p:ph idx="1"/>
          </p:nvPr>
        </p:nvSpPr>
        <p:spPr/>
        <p:txBody>
          <a:bodyPr/>
          <a:lstStyle/>
          <a:p>
            <a:r>
              <a:rPr lang="en-US" dirty="0"/>
              <a:t>Defined a parent initialization function. </a:t>
            </a:r>
          </a:p>
          <a:p>
            <a:r>
              <a:rPr lang="en-US" dirty="0"/>
              <a:t>Defined a fitness function. </a:t>
            </a:r>
          </a:p>
          <a:p>
            <a:r>
              <a:rPr lang="en-US" dirty="0"/>
              <a:t>Defined a tournament selection function. </a:t>
            </a:r>
          </a:p>
          <a:p>
            <a:r>
              <a:rPr lang="en-US" dirty="0"/>
              <a:t>Defined a cross-over (</a:t>
            </a:r>
            <a:r>
              <a:rPr lang="en-US" dirty="0" err="1"/>
              <a:t>pmx</a:t>
            </a:r>
            <a:r>
              <a:rPr lang="en-US" dirty="0"/>
              <a:t>) function </a:t>
            </a:r>
          </a:p>
          <a:p>
            <a:r>
              <a:rPr lang="en-US" dirty="0"/>
              <a:t>Defined a mutation (swap mutation) function. </a:t>
            </a:r>
          </a:p>
          <a:p>
            <a:r>
              <a:rPr lang="en-US" dirty="0"/>
              <a:t>Defined a parent selection function. </a:t>
            </a:r>
          </a:p>
        </p:txBody>
      </p:sp>
    </p:spTree>
    <p:extLst>
      <p:ext uri="{BB962C8B-B14F-4D97-AF65-F5344CB8AC3E}">
        <p14:creationId xmlns:p14="http://schemas.microsoft.com/office/powerpoint/2010/main" val="42879835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636F6DB7-CF8D-494A-82F6-13B58DCA98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0B7E5194-6E82-4A44-99C3-FE7D87F341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14407"/>
            <a:ext cx="3707477" cy="561177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69FBBCA9-4D96-45B0-903A-E7DA106004EA}"/>
              </a:ext>
            </a:extLst>
          </p:cNvPr>
          <p:cNvSpPr>
            <a:spLocks noGrp="1"/>
          </p:cNvSpPr>
          <p:nvPr>
            <p:ph type="title"/>
          </p:nvPr>
        </p:nvSpPr>
        <p:spPr>
          <a:xfrm>
            <a:off x="764110" y="826346"/>
            <a:ext cx="3171905" cy="1013800"/>
          </a:xfrm>
        </p:spPr>
        <p:txBody>
          <a:bodyPr>
            <a:normAutofit/>
          </a:bodyPr>
          <a:lstStyle/>
          <a:p>
            <a:pPr algn="ctr">
              <a:lnSpc>
                <a:spcPct val="90000"/>
              </a:lnSpc>
            </a:pPr>
            <a:r>
              <a:rPr lang="en-US" sz="2200" dirty="0">
                <a:solidFill>
                  <a:srgbClr val="FFFFFF"/>
                </a:solidFill>
              </a:rPr>
              <a:t>Parent initialization function</a:t>
            </a:r>
          </a:p>
        </p:txBody>
      </p:sp>
      <p:grpSp>
        <p:nvGrpSpPr>
          <p:cNvPr id="15" name="Group 14">
            <a:extLst>
              <a:ext uri="{FF2B5EF4-FFF2-40B4-BE49-F238E27FC236}">
                <a16:creationId xmlns:a16="http://schemas.microsoft.com/office/drawing/2014/main" id="{49FCC1E1-84D3-494D-A0A0-286AFA1C301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6" name="Rectangle 15">
              <a:extLst>
                <a:ext uri="{FF2B5EF4-FFF2-40B4-BE49-F238E27FC236}">
                  <a16:creationId xmlns:a16="http://schemas.microsoft.com/office/drawing/2014/main" id="{96E09E90-FF79-402E-AF01-97A279BEAD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a:extLst>
                <a:ext uri="{FF2B5EF4-FFF2-40B4-BE49-F238E27FC236}">
                  <a16:creationId xmlns:a16="http://schemas.microsoft.com/office/drawing/2014/main" id="{EC6946F8-4B9B-4C51-9F51-2DB377392C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id="{7B3D2B3D-A285-438C-A344-AED3E46A07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8" name="Content Placeholder 7">
            <a:extLst>
              <a:ext uri="{FF2B5EF4-FFF2-40B4-BE49-F238E27FC236}">
                <a16:creationId xmlns:a16="http://schemas.microsoft.com/office/drawing/2014/main" id="{A49FC2F1-AA4C-446B-9F31-8AADEDA2C0DC}"/>
              </a:ext>
            </a:extLst>
          </p:cNvPr>
          <p:cNvSpPr>
            <a:spLocks noGrp="1"/>
          </p:cNvSpPr>
          <p:nvPr>
            <p:ph idx="1"/>
          </p:nvPr>
        </p:nvSpPr>
        <p:spPr>
          <a:xfrm>
            <a:off x="764110" y="2052084"/>
            <a:ext cx="3033249" cy="3856229"/>
          </a:xfrm>
        </p:spPr>
        <p:txBody>
          <a:bodyPr anchor="t">
            <a:normAutofit lnSpcReduction="10000"/>
          </a:bodyPr>
          <a:lstStyle/>
          <a:p>
            <a:pPr algn="just"/>
            <a:r>
              <a:rPr lang="en-US" sz="1600" dirty="0">
                <a:solidFill>
                  <a:srgbClr val="FFFFFF"/>
                </a:solidFill>
              </a:rPr>
              <a:t>It creates an array of numbers based on the value of </a:t>
            </a:r>
            <a:r>
              <a:rPr lang="en-US" sz="1600" dirty="0" err="1">
                <a:solidFill>
                  <a:srgbClr val="FFFFFF"/>
                </a:solidFill>
              </a:rPr>
              <a:t>p_size</a:t>
            </a:r>
            <a:r>
              <a:rPr lang="en-US" sz="1600" dirty="0">
                <a:solidFill>
                  <a:srgbClr val="FFFFFF"/>
                </a:solidFill>
              </a:rPr>
              <a:t>, for example if </a:t>
            </a:r>
            <a:r>
              <a:rPr lang="en-US" sz="1600" dirty="0" err="1">
                <a:solidFill>
                  <a:srgbClr val="FFFFFF"/>
                </a:solidFill>
              </a:rPr>
              <a:t>p_size</a:t>
            </a:r>
            <a:r>
              <a:rPr lang="en-US" sz="1600" dirty="0">
                <a:solidFill>
                  <a:srgbClr val="FFFFFF"/>
                </a:solidFill>
              </a:rPr>
              <a:t> = 16 then it will create an array integers from 0 to 15. </a:t>
            </a:r>
          </a:p>
          <a:p>
            <a:pPr algn="just"/>
            <a:r>
              <a:rPr lang="en-US" sz="1600" dirty="0">
                <a:solidFill>
                  <a:srgbClr val="FFFFFF"/>
                </a:solidFill>
              </a:rPr>
              <a:t>A random generator is used to randomly rearrange the array.  </a:t>
            </a:r>
          </a:p>
          <a:p>
            <a:pPr algn="just"/>
            <a:r>
              <a:rPr lang="en-US" sz="1600" dirty="0">
                <a:solidFill>
                  <a:srgbClr val="FFFFFF"/>
                </a:solidFill>
              </a:rPr>
              <a:t>The rearranged number set is copied to the parent array. </a:t>
            </a:r>
          </a:p>
          <a:p>
            <a:pPr algn="just"/>
            <a:r>
              <a:rPr lang="en-US" sz="1600" dirty="0">
                <a:solidFill>
                  <a:srgbClr val="FFFFFF"/>
                </a:solidFill>
              </a:rPr>
              <a:t>This is done till we have </a:t>
            </a:r>
            <a:r>
              <a:rPr lang="en-US" sz="1600" dirty="0" err="1">
                <a:solidFill>
                  <a:srgbClr val="FFFFFF"/>
                </a:solidFill>
              </a:rPr>
              <a:t>p_count</a:t>
            </a:r>
            <a:r>
              <a:rPr lang="en-US" sz="1600" dirty="0">
                <a:solidFill>
                  <a:srgbClr val="FFFFFF"/>
                </a:solidFill>
              </a:rPr>
              <a:t> number of parents. </a:t>
            </a:r>
            <a:r>
              <a:rPr lang="en-US" sz="1600" dirty="0" err="1">
                <a:solidFill>
                  <a:srgbClr val="FFFFFF"/>
                </a:solidFill>
              </a:rPr>
              <a:t>p_count</a:t>
            </a:r>
            <a:r>
              <a:rPr lang="en-US" sz="1600" dirty="0">
                <a:solidFill>
                  <a:srgbClr val="FFFFFF"/>
                </a:solidFill>
              </a:rPr>
              <a:t>, is the number of parents in a generation.  </a:t>
            </a:r>
          </a:p>
        </p:txBody>
      </p:sp>
      <p:pic>
        <p:nvPicPr>
          <p:cNvPr id="4" name="Content Placeholder 3">
            <a:extLst>
              <a:ext uri="{FF2B5EF4-FFF2-40B4-BE49-F238E27FC236}">
                <a16:creationId xmlns:a16="http://schemas.microsoft.com/office/drawing/2014/main" id="{ECCFFF86-2F76-4FD4-B3FF-976CB0CC128E}"/>
              </a:ext>
            </a:extLst>
          </p:cNvPr>
          <p:cNvPicPr>
            <a:picLocks noChangeAspect="1"/>
          </p:cNvPicPr>
          <p:nvPr/>
        </p:nvPicPr>
        <p:blipFill>
          <a:blip r:embed="rId2"/>
          <a:stretch>
            <a:fillRect/>
          </a:stretch>
        </p:blipFill>
        <p:spPr>
          <a:xfrm>
            <a:off x="5370527" y="948413"/>
            <a:ext cx="5263051" cy="4959900"/>
          </a:xfrm>
          <a:prstGeom prst="rect">
            <a:avLst/>
          </a:prstGeom>
        </p:spPr>
      </p:pic>
    </p:spTree>
    <p:extLst>
      <p:ext uri="{BB962C8B-B14F-4D97-AF65-F5344CB8AC3E}">
        <p14:creationId xmlns:p14="http://schemas.microsoft.com/office/powerpoint/2010/main" val="1653698644"/>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636F6DB7-CF8D-494A-82F6-13B58DCA98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0B7E5194-6E82-4A44-99C3-FE7D87F341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14407"/>
            <a:ext cx="3707477" cy="561177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55A994EA-172E-4392-84CF-B7AAFC1A6771}"/>
              </a:ext>
            </a:extLst>
          </p:cNvPr>
          <p:cNvSpPr>
            <a:spLocks noGrp="1"/>
          </p:cNvSpPr>
          <p:nvPr>
            <p:ph type="title"/>
          </p:nvPr>
        </p:nvSpPr>
        <p:spPr>
          <a:xfrm>
            <a:off x="764110" y="826346"/>
            <a:ext cx="3171905" cy="1013800"/>
          </a:xfrm>
        </p:spPr>
        <p:txBody>
          <a:bodyPr>
            <a:normAutofit/>
          </a:bodyPr>
          <a:lstStyle/>
          <a:p>
            <a:pPr algn="ctr"/>
            <a:r>
              <a:rPr lang="en-US" sz="2400" dirty="0">
                <a:solidFill>
                  <a:srgbClr val="FFFFFF"/>
                </a:solidFill>
              </a:rPr>
              <a:t>Fitness Function</a:t>
            </a:r>
          </a:p>
        </p:txBody>
      </p:sp>
      <p:grpSp>
        <p:nvGrpSpPr>
          <p:cNvPr id="26" name="Group 25">
            <a:extLst>
              <a:ext uri="{FF2B5EF4-FFF2-40B4-BE49-F238E27FC236}">
                <a16:creationId xmlns:a16="http://schemas.microsoft.com/office/drawing/2014/main" id="{49FCC1E1-84D3-494D-A0A0-286AFA1C301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27" name="Rectangle 26">
              <a:extLst>
                <a:ext uri="{FF2B5EF4-FFF2-40B4-BE49-F238E27FC236}">
                  <a16:creationId xmlns:a16="http://schemas.microsoft.com/office/drawing/2014/main" id="{96E09E90-FF79-402E-AF01-97A279BEAD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a:extLst>
                <a:ext uri="{FF2B5EF4-FFF2-40B4-BE49-F238E27FC236}">
                  <a16:creationId xmlns:a16="http://schemas.microsoft.com/office/drawing/2014/main" id="{EC6946F8-4B9B-4C51-9F51-2DB377392C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a:extLst>
                <a:ext uri="{FF2B5EF4-FFF2-40B4-BE49-F238E27FC236}">
                  <a16:creationId xmlns:a16="http://schemas.microsoft.com/office/drawing/2014/main" id="{7B3D2B3D-A285-438C-A344-AED3E46A07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8" name="Content Placeholder 7">
            <a:extLst>
              <a:ext uri="{FF2B5EF4-FFF2-40B4-BE49-F238E27FC236}">
                <a16:creationId xmlns:a16="http://schemas.microsoft.com/office/drawing/2014/main" id="{5E32A0F7-26E0-446A-9C15-3296B45DA6B9}"/>
              </a:ext>
            </a:extLst>
          </p:cNvPr>
          <p:cNvSpPr>
            <a:spLocks noGrp="1"/>
          </p:cNvSpPr>
          <p:nvPr>
            <p:ph idx="1"/>
          </p:nvPr>
        </p:nvSpPr>
        <p:spPr>
          <a:xfrm>
            <a:off x="764110" y="2052084"/>
            <a:ext cx="3033249" cy="3856229"/>
          </a:xfrm>
        </p:spPr>
        <p:txBody>
          <a:bodyPr anchor="t">
            <a:normAutofit/>
          </a:bodyPr>
          <a:lstStyle/>
          <a:p>
            <a:pPr algn="just"/>
            <a:r>
              <a:rPr lang="en-US" sz="1600" dirty="0">
                <a:solidFill>
                  <a:srgbClr val="FFFFFF"/>
                </a:solidFill>
              </a:rPr>
              <a:t>This function takes a parent array and its size as arguments and returns the fitness of that parent. </a:t>
            </a:r>
          </a:p>
          <a:p>
            <a:pPr algn="just"/>
            <a:r>
              <a:rPr lang="en-US" sz="1600" dirty="0">
                <a:solidFill>
                  <a:srgbClr val="FFFFFF"/>
                </a:solidFill>
              </a:rPr>
              <a:t>The first for loop performs a downward search looking for diagonal and vertical clashes. </a:t>
            </a:r>
          </a:p>
          <a:p>
            <a:pPr algn="just"/>
            <a:r>
              <a:rPr lang="en-US" sz="1600" dirty="0">
                <a:solidFill>
                  <a:srgbClr val="FFFFFF"/>
                </a:solidFill>
              </a:rPr>
              <a:t>The second for loop performs an upward search looking for diagonal and vertical clashes. </a:t>
            </a:r>
          </a:p>
          <a:p>
            <a:pPr algn="just"/>
            <a:r>
              <a:rPr lang="en-US" sz="1600" dirty="0">
                <a:solidFill>
                  <a:srgbClr val="FFFFFF"/>
                </a:solidFill>
              </a:rPr>
              <a:t>Boundary conditions are applied to upward and downward searches.</a:t>
            </a:r>
          </a:p>
        </p:txBody>
      </p:sp>
      <p:pic>
        <p:nvPicPr>
          <p:cNvPr id="4" name="Content Placeholder 3">
            <a:extLst>
              <a:ext uri="{FF2B5EF4-FFF2-40B4-BE49-F238E27FC236}">
                <a16:creationId xmlns:a16="http://schemas.microsoft.com/office/drawing/2014/main" id="{999518C7-5F2B-4DE3-A1BA-35BCA770D198}"/>
              </a:ext>
            </a:extLst>
          </p:cNvPr>
          <p:cNvPicPr>
            <a:picLocks noChangeAspect="1"/>
          </p:cNvPicPr>
          <p:nvPr/>
        </p:nvPicPr>
        <p:blipFill>
          <a:blip r:embed="rId2"/>
          <a:stretch>
            <a:fillRect/>
          </a:stretch>
        </p:blipFill>
        <p:spPr>
          <a:xfrm>
            <a:off x="5528303" y="948413"/>
            <a:ext cx="4947499" cy="4959900"/>
          </a:xfrm>
          <a:prstGeom prst="rect">
            <a:avLst/>
          </a:prstGeom>
        </p:spPr>
      </p:pic>
    </p:spTree>
    <p:extLst>
      <p:ext uri="{BB962C8B-B14F-4D97-AF65-F5344CB8AC3E}">
        <p14:creationId xmlns:p14="http://schemas.microsoft.com/office/powerpoint/2010/main" val="914135096"/>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4D1434"/>
      </a:accent1>
      <a:accent2>
        <a:srgbClr val="903163"/>
      </a:accent2>
      <a:accent3>
        <a:srgbClr val="B2324B"/>
      </a:accent3>
      <a:accent4>
        <a:srgbClr val="969FA7"/>
      </a:accent4>
      <a:accent5>
        <a:srgbClr val="66B1CE"/>
      </a:accent5>
      <a:accent6>
        <a:srgbClr val="40619D"/>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D1CAB62D-49E5-4271-85C6-1466970BAB69}">
  <ds:schemaRefs>
    <ds:schemaRef ds:uri="http://schemas.microsoft.com/sharepoint/v3/contenttype/forms"/>
  </ds:schemaRefs>
</ds:datastoreItem>
</file>

<file path=customXml/itemProps2.xml><?xml version="1.0" encoding="utf-8"?>
<ds:datastoreItem xmlns:ds="http://schemas.openxmlformats.org/officeDocument/2006/customXml" ds:itemID="{D5A32ED2-6DBA-4E14-851E-DE5772C902F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A7F0652-397B-4F71-B75E-207A80EB2786}">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otalTime>160</TotalTime>
  <Words>1488</Words>
  <Application>Microsoft Office PowerPoint</Application>
  <PresentationFormat>Widescreen</PresentationFormat>
  <Paragraphs>113</Paragraphs>
  <Slides>25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25</vt:i4>
      </vt:variant>
    </vt:vector>
  </HeadingPairs>
  <TitlesOfParts>
    <vt:vector size="29" baseType="lpstr">
      <vt:lpstr>Calibri</vt:lpstr>
      <vt:lpstr>Gill Sans MT</vt:lpstr>
      <vt:lpstr>Wingdings 2</vt:lpstr>
      <vt:lpstr>Dividend</vt:lpstr>
      <vt:lpstr>Solving 16-Queen Problem Using Genetic-Algorithm</vt:lpstr>
      <vt:lpstr>Introduction</vt:lpstr>
      <vt:lpstr>Problem Domain</vt:lpstr>
      <vt:lpstr>Does solving this problem have any significance? </vt:lpstr>
      <vt:lpstr>Algorithm</vt:lpstr>
      <vt:lpstr>Problem Representation</vt:lpstr>
      <vt:lpstr>Essential Functions defined</vt:lpstr>
      <vt:lpstr>Parent initialization function</vt:lpstr>
      <vt:lpstr>Fitness Function</vt:lpstr>
      <vt:lpstr>Tournament selection</vt:lpstr>
      <vt:lpstr>Cross-over (PMX) Function</vt:lpstr>
      <vt:lpstr>Mutation function </vt:lpstr>
      <vt:lpstr>PARENT SELECTION Function</vt:lpstr>
      <vt:lpstr>performance Tunning</vt:lpstr>
      <vt:lpstr>Parent Size</vt:lpstr>
      <vt:lpstr>Mutation Rate</vt:lpstr>
      <vt:lpstr>Mutation Rate </vt:lpstr>
      <vt:lpstr>Mutation Rate</vt:lpstr>
      <vt:lpstr>Parent Selection Function</vt:lpstr>
      <vt:lpstr>Parent Selection Function</vt:lpstr>
      <vt:lpstr>Random Generator Quality</vt:lpstr>
      <vt:lpstr>Random generator Quality</vt:lpstr>
      <vt:lpstr>Scope of Modifications</vt:lpstr>
      <vt:lpstr>Language / Tools / Environment Used </vt:lpstr>
      <vt:lpstr>References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Solving 16-Queen Problem Using Genetic-Algorithm</dc:title>
  <dc:creator>Sayeed Anwar Syed Kamal</dc:creator>
  <cp:lastModifiedBy>Sayeed Anwar Syed Kamal</cp:lastModifiedBy>
  <cp:revision>21</cp:revision>
  <dcterms:created xsi:type="dcterms:W3CDTF">2020-12-04T06:12:53Z</dcterms:created>
  <dcterms:modified xsi:type="dcterms:W3CDTF">2020-12-09T21:00:55Z</dcterms:modified>
</cp:coreProperties>
</file>

<file path=docProps/thumbnail.jpeg>
</file>